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4"/>
  </p:notesMasterIdLst>
  <p:handoutMasterIdLst>
    <p:handoutMasterId r:id="rId35"/>
  </p:handoutMasterIdLst>
  <p:sldIdLst>
    <p:sldId id="29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98" r:id="rId23"/>
    <p:sldId id="294" r:id="rId24"/>
    <p:sldId id="299" r:id="rId25"/>
    <p:sldId id="296" r:id="rId26"/>
    <p:sldId id="282" r:id="rId27"/>
    <p:sldId id="283" r:id="rId28"/>
    <p:sldId id="284" r:id="rId29"/>
    <p:sldId id="300" r:id="rId30"/>
    <p:sldId id="293" r:id="rId31"/>
    <p:sldId id="290" r:id="rId32"/>
    <p:sldId id="291" r:id="rId33"/>
  </p:sldIdLst>
  <p:sldSz cx="9144000" cy="6858000" type="screen4x3"/>
  <p:notesSz cx="7315200" cy="9601200"/>
  <p:defaultTextStyle>
    <a:defPPr>
      <a:defRPr lang="en-US"/>
    </a:defPPr>
    <a:lvl1pPr algn="l" rtl="0" fontAlgn="base">
      <a:spcBef>
        <a:spcPct val="0"/>
      </a:spcBef>
      <a:spcAft>
        <a:spcPct val="0"/>
      </a:spcAft>
      <a:defRPr sz="2200" kern="1200">
        <a:solidFill>
          <a:schemeClr val="tx1"/>
        </a:solidFill>
        <a:latin typeface="Arial" charset="0"/>
        <a:ea typeface="+mn-ea"/>
        <a:cs typeface="+mn-cs"/>
      </a:defRPr>
    </a:lvl1pPr>
    <a:lvl2pPr marL="457200" algn="l" rtl="0" fontAlgn="base">
      <a:spcBef>
        <a:spcPct val="0"/>
      </a:spcBef>
      <a:spcAft>
        <a:spcPct val="0"/>
      </a:spcAft>
      <a:defRPr sz="2200" kern="1200">
        <a:solidFill>
          <a:schemeClr val="tx1"/>
        </a:solidFill>
        <a:latin typeface="Arial" charset="0"/>
        <a:ea typeface="+mn-ea"/>
        <a:cs typeface="+mn-cs"/>
      </a:defRPr>
    </a:lvl2pPr>
    <a:lvl3pPr marL="914400" algn="l" rtl="0" fontAlgn="base">
      <a:spcBef>
        <a:spcPct val="0"/>
      </a:spcBef>
      <a:spcAft>
        <a:spcPct val="0"/>
      </a:spcAft>
      <a:defRPr sz="2200" kern="1200">
        <a:solidFill>
          <a:schemeClr val="tx1"/>
        </a:solidFill>
        <a:latin typeface="Arial" charset="0"/>
        <a:ea typeface="+mn-ea"/>
        <a:cs typeface="+mn-cs"/>
      </a:defRPr>
    </a:lvl3pPr>
    <a:lvl4pPr marL="1371600" algn="l" rtl="0" fontAlgn="base">
      <a:spcBef>
        <a:spcPct val="0"/>
      </a:spcBef>
      <a:spcAft>
        <a:spcPct val="0"/>
      </a:spcAft>
      <a:defRPr sz="2200" kern="1200">
        <a:solidFill>
          <a:schemeClr val="tx1"/>
        </a:solidFill>
        <a:latin typeface="Arial" charset="0"/>
        <a:ea typeface="+mn-ea"/>
        <a:cs typeface="+mn-cs"/>
      </a:defRPr>
    </a:lvl4pPr>
    <a:lvl5pPr marL="1828800" algn="l"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0B356F"/>
    <a:srgbClr val="1F499B"/>
    <a:srgbClr val="0B2B6F"/>
    <a:srgbClr val="B45B2A"/>
    <a:srgbClr val="E5AE8F"/>
    <a:srgbClr val="B2B2B2"/>
    <a:srgbClr val="C0C0C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9" autoAdjust="0"/>
    <p:restoredTop sz="78841" autoAdjust="0"/>
  </p:normalViewPr>
  <p:slideViewPr>
    <p:cSldViewPr snapToGrid="0">
      <p:cViewPr varScale="1">
        <p:scale>
          <a:sx n="91" d="100"/>
          <a:sy n="91" d="100"/>
        </p:scale>
        <p:origin x="-2214" y="-102"/>
      </p:cViewPr>
      <p:guideLst>
        <p:guide orient="horz" pos="2160"/>
        <p:guide pos="2880"/>
      </p:guideLst>
    </p:cSldViewPr>
  </p:slideViewPr>
  <p:outlineViewPr>
    <p:cViewPr>
      <p:scale>
        <a:sx n="33" d="100"/>
        <a:sy n="33" d="100"/>
      </p:scale>
      <p:origin x="0" y="486"/>
    </p:cViewPr>
  </p:outlineViewPr>
  <p:notesTextViewPr>
    <p:cViewPr>
      <p:scale>
        <a:sx n="100" d="100"/>
        <a:sy n="100" d="100"/>
      </p:scale>
      <p:origin x="0" y="0"/>
    </p:cViewPr>
  </p:notesTextViewPr>
  <p:sorterViewPr>
    <p:cViewPr>
      <p:scale>
        <a:sx n="66" d="100"/>
        <a:sy n="66" d="100"/>
      </p:scale>
      <p:origin x="0" y="1302"/>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8650" cy="481013"/>
          </a:xfrm>
          <a:prstGeom prst="rect">
            <a:avLst/>
          </a:prstGeom>
          <a:noFill/>
          <a:ln w="9525">
            <a:noFill/>
            <a:miter lim="800000"/>
            <a:headEnd/>
            <a:tailEnd/>
          </a:ln>
        </p:spPr>
        <p:txBody>
          <a:bodyPr vert="horz" wrap="square" lIns="96655" tIns="48327" rIns="96655" bIns="48327" numCol="1" anchor="t" anchorCtr="0" compatLnSpc="1">
            <a:prstTxWarp prst="textNoShape">
              <a:avLst/>
            </a:prstTxWarp>
          </a:bodyPr>
          <a:lstStyle>
            <a:lvl1pPr defTabSz="966788">
              <a:defRPr sz="1200">
                <a:latin typeface="Times New Roman" pitchFamily="18" charset="0"/>
              </a:defRPr>
            </a:lvl1pPr>
          </a:lstStyle>
          <a:p>
            <a:endParaRPr lang="en-US"/>
          </a:p>
        </p:txBody>
      </p:sp>
      <p:sp>
        <p:nvSpPr>
          <p:cNvPr id="10243" name="Rectangle 3"/>
          <p:cNvSpPr>
            <a:spLocks noGrp="1" noChangeArrowheads="1"/>
          </p:cNvSpPr>
          <p:nvPr>
            <p:ph type="dt" sz="quarter" idx="1"/>
          </p:nvPr>
        </p:nvSpPr>
        <p:spPr bwMode="auto">
          <a:xfrm>
            <a:off x="4146550" y="0"/>
            <a:ext cx="3168650" cy="481013"/>
          </a:xfrm>
          <a:prstGeom prst="rect">
            <a:avLst/>
          </a:prstGeom>
          <a:noFill/>
          <a:ln w="9525">
            <a:noFill/>
            <a:miter lim="800000"/>
            <a:headEnd/>
            <a:tailEnd/>
          </a:ln>
        </p:spPr>
        <p:txBody>
          <a:bodyPr vert="horz" wrap="square" lIns="96655" tIns="48327" rIns="96655" bIns="48327" numCol="1" anchor="t" anchorCtr="0" compatLnSpc="1">
            <a:prstTxWarp prst="textNoShape">
              <a:avLst/>
            </a:prstTxWarp>
          </a:bodyPr>
          <a:lstStyle>
            <a:lvl1pPr algn="r" defTabSz="966788">
              <a:defRPr sz="1200">
                <a:latin typeface="Times New Roman" pitchFamily="18" charset="0"/>
              </a:defRPr>
            </a:lvl1pPr>
          </a:lstStyle>
          <a:p>
            <a:endParaRPr lang="en-US"/>
          </a:p>
        </p:txBody>
      </p:sp>
      <p:sp>
        <p:nvSpPr>
          <p:cNvPr id="10244" name="Rectangle 4"/>
          <p:cNvSpPr>
            <a:spLocks noGrp="1" noChangeArrowheads="1"/>
          </p:cNvSpPr>
          <p:nvPr>
            <p:ph type="ftr" sz="quarter" idx="2"/>
          </p:nvPr>
        </p:nvSpPr>
        <p:spPr bwMode="auto">
          <a:xfrm>
            <a:off x="0" y="9120188"/>
            <a:ext cx="3168650" cy="481012"/>
          </a:xfrm>
          <a:prstGeom prst="rect">
            <a:avLst/>
          </a:prstGeom>
          <a:noFill/>
          <a:ln w="9525">
            <a:noFill/>
            <a:miter lim="800000"/>
            <a:headEnd/>
            <a:tailEnd/>
          </a:ln>
        </p:spPr>
        <p:txBody>
          <a:bodyPr vert="horz" wrap="square" lIns="96655" tIns="48327" rIns="96655" bIns="48327" numCol="1" anchor="b" anchorCtr="0" compatLnSpc="1">
            <a:prstTxWarp prst="textNoShape">
              <a:avLst/>
            </a:prstTxWarp>
          </a:bodyPr>
          <a:lstStyle>
            <a:lvl1pPr defTabSz="966788">
              <a:defRPr sz="1200">
                <a:latin typeface="Times New Roman" pitchFamily="18" charset="0"/>
              </a:defRPr>
            </a:lvl1pPr>
          </a:lstStyle>
          <a:p>
            <a:endParaRPr lang="en-US"/>
          </a:p>
        </p:txBody>
      </p:sp>
      <p:sp>
        <p:nvSpPr>
          <p:cNvPr id="10245" name="Rectangle 5"/>
          <p:cNvSpPr>
            <a:spLocks noGrp="1" noChangeArrowheads="1"/>
          </p:cNvSpPr>
          <p:nvPr>
            <p:ph type="sldNum" sz="quarter" idx="3"/>
          </p:nvPr>
        </p:nvSpPr>
        <p:spPr bwMode="auto">
          <a:xfrm>
            <a:off x="4146550" y="9120188"/>
            <a:ext cx="3168650" cy="481012"/>
          </a:xfrm>
          <a:prstGeom prst="rect">
            <a:avLst/>
          </a:prstGeom>
          <a:noFill/>
          <a:ln w="9525">
            <a:noFill/>
            <a:miter lim="800000"/>
            <a:headEnd/>
            <a:tailEnd/>
          </a:ln>
        </p:spPr>
        <p:txBody>
          <a:bodyPr vert="horz" wrap="square" lIns="96655" tIns="48327" rIns="96655" bIns="48327" numCol="1" anchor="b" anchorCtr="0" compatLnSpc="1">
            <a:prstTxWarp prst="textNoShape">
              <a:avLst/>
            </a:prstTxWarp>
          </a:bodyPr>
          <a:lstStyle>
            <a:lvl1pPr algn="r" defTabSz="966788">
              <a:defRPr sz="1200">
                <a:latin typeface="Times New Roman" pitchFamily="18" charset="0"/>
              </a:defRPr>
            </a:lvl1pPr>
          </a:lstStyle>
          <a:p>
            <a:fld id="{CAC410C9-4EDB-4606-8C41-BF31B0DF2A3E}"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68650" cy="481013"/>
          </a:xfrm>
          <a:prstGeom prst="rect">
            <a:avLst/>
          </a:prstGeom>
          <a:noFill/>
          <a:ln w="9525">
            <a:noFill/>
            <a:miter lim="800000"/>
            <a:headEnd/>
            <a:tailEnd/>
          </a:ln>
        </p:spPr>
        <p:txBody>
          <a:bodyPr vert="horz" wrap="square" lIns="96655" tIns="48327" rIns="96655" bIns="48327" numCol="1" anchor="t" anchorCtr="0" compatLnSpc="1">
            <a:prstTxWarp prst="textNoShape">
              <a:avLst/>
            </a:prstTxWarp>
          </a:bodyPr>
          <a:lstStyle>
            <a:lvl1pPr defTabSz="966788">
              <a:defRPr sz="1200">
                <a:latin typeface="Times New Roman" pitchFamily="18" charset="0"/>
              </a:defRPr>
            </a:lvl1pPr>
          </a:lstStyle>
          <a:p>
            <a:endParaRPr lang="en-US"/>
          </a:p>
        </p:txBody>
      </p:sp>
      <p:sp>
        <p:nvSpPr>
          <p:cNvPr id="7171" name="Rectangle 3"/>
          <p:cNvSpPr>
            <a:spLocks noGrp="1" noChangeArrowheads="1"/>
          </p:cNvSpPr>
          <p:nvPr>
            <p:ph type="dt" idx="1"/>
          </p:nvPr>
        </p:nvSpPr>
        <p:spPr bwMode="auto">
          <a:xfrm>
            <a:off x="4146550" y="0"/>
            <a:ext cx="3168650" cy="481013"/>
          </a:xfrm>
          <a:prstGeom prst="rect">
            <a:avLst/>
          </a:prstGeom>
          <a:noFill/>
          <a:ln w="9525">
            <a:noFill/>
            <a:miter lim="800000"/>
            <a:headEnd/>
            <a:tailEnd/>
          </a:ln>
        </p:spPr>
        <p:txBody>
          <a:bodyPr vert="horz" wrap="square" lIns="96655" tIns="48327" rIns="96655" bIns="48327" numCol="1" anchor="t" anchorCtr="0" compatLnSpc="1">
            <a:prstTxWarp prst="textNoShape">
              <a:avLst/>
            </a:prstTxWarp>
          </a:bodyPr>
          <a:lstStyle>
            <a:lvl1pPr algn="r" defTabSz="966788">
              <a:defRPr sz="1200">
                <a:latin typeface="Times New Roman" pitchFamily="18" charset="0"/>
              </a:defRPr>
            </a:lvl1pPr>
          </a:lstStyle>
          <a:p>
            <a:endParaRPr lang="en-US"/>
          </a:p>
        </p:txBody>
      </p:sp>
      <p:sp>
        <p:nvSpPr>
          <p:cNvPr id="7172" name="Rectangle 4"/>
          <p:cNvSpPr>
            <a:spLocks noGrp="1" noRot="1" noChangeAspect="1" noChangeArrowheads="1" noTextEdit="1"/>
          </p:cNvSpPr>
          <p:nvPr>
            <p:ph type="sldImg" idx="2"/>
          </p:nvPr>
        </p:nvSpPr>
        <p:spPr bwMode="auto">
          <a:xfrm>
            <a:off x="1260475" y="720725"/>
            <a:ext cx="4795838" cy="359727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76313" y="4560888"/>
            <a:ext cx="5362575" cy="4319587"/>
          </a:xfrm>
          <a:prstGeom prst="rect">
            <a:avLst/>
          </a:prstGeom>
          <a:noFill/>
          <a:ln w="9525">
            <a:noFill/>
            <a:miter lim="800000"/>
            <a:headEnd/>
            <a:tailEnd/>
          </a:ln>
        </p:spPr>
        <p:txBody>
          <a:bodyPr vert="horz" wrap="square" lIns="96655" tIns="48327" rIns="96655" bIns="4832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9120188"/>
            <a:ext cx="3168650" cy="481012"/>
          </a:xfrm>
          <a:prstGeom prst="rect">
            <a:avLst/>
          </a:prstGeom>
          <a:noFill/>
          <a:ln w="9525">
            <a:noFill/>
            <a:miter lim="800000"/>
            <a:headEnd/>
            <a:tailEnd/>
          </a:ln>
        </p:spPr>
        <p:txBody>
          <a:bodyPr vert="horz" wrap="square" lIns="96655" tIns="48327" rIns="96655" bIns="48327" numCol="1" anchor="b" anchorCtr="0" compatLnSpc="1">
            <a:prstTxWarp prst="textNoShape">
              <a:avLst/>
            </a:prstTxWarp>
          </a:bodyPr>
          <a:lstStyle>
            <a:lvl1pPr defTabSz="966788">
              <a:defRPr sz="1200">
                <a:latin typeface="Times New Roman" pitchFamily="18" charset="0"/>
              </a:defRPr>
            </a:lvl1pPr>
          </a:lstStyle>
          <a:p>
            <a:endParaRPr lang="en-US"/>
          </a:p>
        </p:txBody>
      </p:sp>
      <p:sp>
        <p:nvSpPr>
          <p:cNvPr id="7175" name="Rectangle 7"/>
          <p:cNvSpPr>
            <a:spLocks noGrp="1" noChangeArrowheads="1"/>
          </p:cNvSpPr>
          <p:nvPr>
            <p:ph type="sldNum" sz="quarter" idx="5"/>
          </p:nvPr>
        </p:nvSpPr>
        <p:spPr bwMode="auto">
          <a:xfrm>
            <a:off x="4146550" y="9120188"/>
            <a:ext cx="3168650" cy="481012"/>
          </a:xfrm>
          <a:prstGeom prst="rect">
            <a:avLst/>
          </a:prstGeom>
          <a:noFill/>
          <a:ln w="9525">
            <a:noFill/>
            <a:miter lim="800000"/>
            <a:headEnd/>
            <a:tailEnd/>
          </a:ln>
        </p:spPr>
        <p:txBody>
          <a:bodyPr vert="horz" wrap="square" lIns="96655" tIns="48327" rIns="96655" bIns="48327" numCol="1" anchor="b" anchorCtr="0" compatLnSpc="1">
            <a:prstTxWarp prst="textNoShape">
              <a:avLst/>
            </a:prstTxWarp>
          </a:bodyPr>
          <a:lstStyle>
            <a:lvl1pPr algn="r" defTabSz="966788">
              <a:defRPr sz="1200">
                <a:latin typeface="Times New Roman" pitchFamily="18" charset="0"/>
              </a:defRPr>
            </a:lvl1pPr>
          </a:lstStyle>
          <a:p>
            <a:fld id="{2E6D5EBC-8834-4B94-9AC7-FE4525D081E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6D5EBC-8834-4B94-9AC7-FE4525D081E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258888" y="720725"/>
            <a:ext cx="4799012" cy="3598863"/>
          </a:xfrm>
          <a:ln/>
        </p:spPr>
      </p:sp>
      <p:sp>
        <p:nvSpPr>
          <p:cNvPr id="37891" name="Rectangle 3"/>
          <p:cNvSpPr>
            <a:spLocks noGrp="1" noChangeArrowheads="1"/>
          </p:cNvSpPr>
          <p:nvPr>
            <p:ph type="body" idx="1"/>
          </p:nvPr>
        </p:nvSpPr>
        <p:spPr>
          <a:xfrm>
            <a:off x="733425" y="4562475"/>
            <a:ext cx="5848350" cy="4318000"/>
          </a:xfrm>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257300" y="720725"/>
            <a:ext cx="4800600" cy="3600450"/>
          </a:xfrm>
          <a:ln/>
        </p:spPr>
      </p:sp>
      <p:sp>
        <p:nvSpPr>
          <p:cNvPr id="39939" name="Rectangle 3"/>
          <p:cNvSpPr>
            <a:spLocks noGrp="1" noChangeArrowheads="1"/>
          </p:cNvSpPr>
          <p:nvPr>
            <p:ph type="body" idx="1"/>
          </p:nvPr>
        </p:nvSpPr>
        <p:spPr>
          <a:xfrm>
            <a:off x="733425" y="4562475"/>
            <a:ext cx="5848350" cy="4318000"/>
          </a:xfrm>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EAE2628-542A-41CE-993E-9A1D64765E44}" type="slidenum">
              <a:rPr lang="en-US" smtClean="0"/>
              <a:pPr>
                <a:defRPr/>
              </a:pPr>
              <a:t>22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257300" y="720725"/>
            <a:ext cx="4800600" cy="3600450"/>
          </a:xfrm>
          <a:ln/>
        </p:spPr>
      </p:sp>
      <p:sp>
        <p:nvSpPr>
          <p:cNvPr id="67587" name="Rectangle 3"/>
          <p:cNvSpPr>
            <a:spLocks noGrp="1" noChangeArrowheads="1"/>
          </p:cNvSpPr>
          <p:nvPr>
            <p:ph type="body" idx="1"/>
          </p:nvPr>
        </p:nvSpPr>
        <p:spPr>
          <a:xfrm>
            <a:off x="731838" y="4560888"/>
            <a:ext cx="5851525" cy="4319587"/>
          </a:xfrm>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EAE2628-542A-41CE-993E-9A1D64765E44}" type="slidenum">
              <a:rPr lang="en-US" smtClean="0"/>
              <a:pPr>
                <a:defRPr/>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58888" y="719138"/>
            <a:ext cx="4799012" cy="3598862"/>
          </a:xfrm>
          <a:ln/>
        </p:spPr>
      </p:sp>
      <p:sp>
        <p:nvSpPr>
          <p:cNvPr id="70659" name="Notes Placeholder 2"/>
          <p:cNvSpPr>
            <a:spLocks noGrp="1"/>
          </p:cNvSpPr>
          <p:nvPr>
            <p:ph type="body" idx="1"/>
          </p:nvPr>
        </p:nvSpPr>
        <p:spPr>
          <a:xfrm>
            <a:off x="731838" y="4560888"/>
            <a:ext cx="5851525" cy="4321175"/>
          </a:xfrm>
        </p:spPr>
        <p:txBody>
          <a:bodyPr lIns="96637" tIns="48317" rIns="96637" bIns="48317"/>
          <a:lstStyle/>
          <a:p>
            <a:endParaRPr lang="en-US" smtClean="0"/>
          </a:p>
        </p:txBody>
      </p:sp>
      <p:sp>
        <p:nvSpPr>
          <p:cNvPr id="70660" name="Slide Number Placeholder 3"/>
          <p:cNvSpPr txBox="1">
            <a:spLocks noGrp="1"/>
          </p:cNvSpPr>
          <p:nvPr/>
        </p:nvSpPr>
        <p:spPr bwMode="auto">
          <a:xfrm>
            <a:off x="4143375" y="9117013"/>
            <a:ext cx="3170238" cy="482600"/>
          </a:xfrm>
          <a:prstGeom prst="rect">
            <a:avLst/>
          </a:prstGeom>
          <a:noFill/>
          <a:ln w="9525">
            <a:noFill/>
            <a:miter lim="800000"/>
            <a:headEnd/>
            <a:tailEnd/>
          </a:ln>
        </p:spPr>
        <p:txBody>
          <a:bodyPr lIns="96637" tIns="48317" rIns="96637" bIns="48317" anchor="b"/>
          <a:lstStyle/>
          <a:p>
            <a:pPr algn="r" defTabSz="963613"/>
            <a:fld id="{E01715B7-8D1D-4558-887A-2FEA8FA15793}" type="slidenum">
              <a:rPr lang="en-US" altLang="en-US" sz="1200">
                <a:cs typeface="Arial" charset="0"/>
              </a:rPr>
              <a:pPr algn="r" defTabSz="963613"/>
              <a:t>25</a:t>
            </a:fld>
            <a:endParaRPr lang="en-US" altLang="en-US" sz="120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EAE2628-542A-41CE-993E-9A1D64765E44}" type="slidenum">
              <a:rPr lang="en-US" smtClean="0"/>
              <a:pPr>
                <a:defRPr/>
              </a:pPr>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6550" y="9120188"/>
            <a:ext cx="3168650" cy="481012"/>
          </a:xfrm>
          <a:prstGeom prst="rect">
            <a:avLst/>
          </a:prstGeom>
          <a:noFill/>
          <a:ln w="9525">
            <a:noFill/>
            <a:miter lim="800000"/>
            <a:headEnd/>
            <a:tailEnd/>
          </a:ln>
        </p:spPr>
        <p:txBody>
          <a:bodyPr lIns="96475" tIns="48240" rIns="96475" bIns="48240" anchor="b"/>
          <a:lstStyle/>
          <a:p>
            <a:pPr algn="r" defTabSz="966788"/>
            <a:fld id="{59E70DAA-5F20-4BB2-98D7-466B871E3F64}" type="slidenum">
              <a:rPr lang="en-US" sz="1200"/>
              <a:pPr algn="r" defTabSz="966788"/>
              <a:t>32</a:t>
            </a:fld>
            <a:endParaRPr lang="en-US" sz="1200"/>
          </a:p>
        </p:txBody>
      </p:sp>
      <p:sp>
        <p:nvSpPr>
          <p:cNvPr id="60419" name="Rectangle 7"/>
          <p:cNvSpPr txBox="1">
            <a:spLocks noGrp="1" noChangeArrowheads="1"/>
          </p:cNvSpPr>
          <p:nvPr/>
        </p:nvSpPr>
        <p:spPr bwMode="auto">
          <a:xfrm>
            <a:off x="4146550" y="9120188"/>
            <a:ext cx="3168650" cy="481012"/>
          </a:xfrm>
          <a:prstGeom prst="rect">
            <a:avLst/>
          </a:prstGeom>
          <a:noFill/>
          <a:ln w="9525">
            <a:noFill/>
            <a:miter lim="800000"/>
            <a:headEnd/>
            <a:tailEnd/>
          </a:ln>
        </p:spPr>
        <p:txBody>
          <a:bodyPr lIns="96653" tIns="48326" rIns="96653" bIns="48326" anchor="b"/>
          <a:lstStyle/>
          <a:p>
            <a:pPr algn="r" defTabSz="966788"/>
            <a:fld id="{A37BE42A-07F1-4C96-B5CD-B93A7A0F99A9}" type="slidenum">
              <a:rPr lang="en-US" sz="1200">
                <a:latin typeface="Times New Roman" pitchFamily="18" charset="0"/>
              </a:rPr>
              <a:pPr algn="r" defTabSz="966788"/>
              <a:t>32</a:t>
            </a:fld>
            <a:endParaRPr lang="en-US" sz="1200">
              <a:latin typeface="Times New Roman" pitchFamily="18" charset="0"/>
            </a:endParaRPr>
          </a:p>
        </p:txBody>
      </p:sp>
      <p:sp>
        <p:nvSpPr>
          <p:cNvPr id="60420" name="Rectangle 2"/>
          <p:cNvSpPr>
            <a:spLocks noGrp="1" noRot="1" noChangeAspect="1" noChangeArrowheads="1" noTextEdit="1"/>
          </p:cNvSpPr>
          <p:nvPr>
            <p:ph type="sldImg"/>
          </p:nvPr>
        </p:nvSpPr>
        <p:spPr>
          <a:xfrm>
            <a:off x="1274763" y="728663"/>
            <a:ext cx="4778375" cy="3582987"/>
          </a:xfrm>
          <a:ln/>
        </p:spPr>
      </p:sp>
      <p:sp>
        <p:nvSpPr>
          <p:cNvPr id="60421" name="Rectangle 3"/>
          <p:cNvSpPr>
            <a:spLocks noGrp="1" noChangeArrowheads="1"/>
          </p:cNvSpPr>
          <p:nvPr>
            <p:ph type="body" idx="1"/>
          </p:nvPr>
        </p:nvSpPr>
        <p:spPr>
          <a:xfrm>
            <a:off x="976313" y="4559300"/>
            <a:ext cx="5362575" cy="4319588"/>
          </a:xfrm>
        </p:spPr>
        <p:txBody>
          <a:bodyPr lIns="95212" tIns="47605" rIns="95212" bIns="47605"/>
          <a:lstStyle/>
          <a:p>
            <a:pPr eaLnBrk="1" hangingPunct="1">
              <a:buFontTx/>
              <a:buNone/>
            </a:pPr>
            <a:endParaRPr lang="en-US" sz="8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4146550" y="9120188"/>
            <a:ext cx="3168650" cy="481012"/>
          </a:xfrm>
          <a:prstGeom prst="rect">
            <a:avLst/>
          </a:prstGeom>
          <a:noFill/>
          <a:ln w="9525">
            <a:noFill/>
            <a:miter lim="800000"/>
            <a:headEnd/>
            <a:tailEnd/>
          </a:ln>
        </p:spPr>
        <p:txBody>
          <a:bodyPr lIns="96475" tIns="48240" rIns="96475" bIns="48240" anchor="b"/>
          <a:lstStyle/>
          <a:p>
            <a:pPr algn="r" defTabSz="966788"/>
            <a:fld id="{E5989B26-119B-4919-B9AD-1E6D954C53F8}" type="slidenum">
              <a:rPr lang="en-US" sz="1200"/>
              <a:pPr algn="r" defTabSz="966788"/>
              <a:t>2</a:t>
            </a:fld>
            <a:endParaRPr lang="en-US" sz="1200"/>
          </a:p>
        </p:txBody>
      </p:sp>
      <p:sp>
        <p:nvSpPr>
          <p:cNvPr id="15363" name="Rectangle 7"/>
          <p:cNvSpPr txBox="1">
            <a:spLocks noGrp="1" noChangeArrowheads="1"/>
          </p:cNvSpPr>
          <p:nvPr/>
        </p:nvSpPr>
        <p:spPr bwMode="auto">
          <a:xfrm>
            <a:off x="4146550" y="9120188"/>
            <a:ext cx="3168650" cy="481012"/>
          </a:xfrm>
          <a:prstGeom prst="rect">
            <a:avLst/>
          </a:prstGeom>
          <a:noFill/>
          <a:ln w="9525">
            <a:noFill/>
            <a:miter lim="800000"/>
            <a:headEnd/>
            <a:tailEnd/>
          </a:ln>
        </p:spPr>
        <p:txBody>
          <a:bodyPr lIns="96653" tIns="48326" rIns="96653" bIns="48326" anchor="b"/>
          <a:lstStyle/>
          <a:p>
            <a:pPr algn="r" defTabSz="966788"/>
            <a:fld id="{4F3BB651-DA24-4745-80E9-7663CF72C378}" type="slidenum">
              <a:rPr lang="en-US" sz="1200">
                <a:latin typeface="Times New Roman" pitchFamily="18" charset="0"/>
              </a:rPr>
              <a:pPr algn="r" defTabSz="966788"/>
              <a:t>2</a:t>
            </a:fld>
            <a:endParaRPr lang="en-US" sz="1200">
              <a:latin typeface="Times New Roman" pitchFamily="18" charset="0"/>
            </a:endParaRPr>
          </a:p>
        </p:txBody>
      </p:sp>
      <p:sp>
        <p:nvSpPr>
          <p:cNvPr id="15364" name="Rectangle 2"/>
          <p:cNvSpPr>
            <a:spLocks noGrp="1" noRot="1" noChangeAspect="1" noChangeArrowheads="1" noTextEdit="1"/>
          </p:cNvSpPr>
          <p:nvPr>
            <p:ph type="sldImg"/>
          </p:nvPr>
        </p:nvSpPr>
        <p:spPr>
          <a:xfrm>
            <a:off x="1274763" y="728663"/>
            <a:ext cx="4778375" cy="3582987"/>
          </a:xfrm>
          <a:ln/>
        </p:spPr>
      </p:sp>
      <p:sp>
        <p:nvSpPr>
          <p:cNvPr id="15365" name="Rectangle 3"/>
          <p:cNvSpPr>
            <a:spLocks noGrp="1" noChangeArrowheads="1"/>
          </p:cNvSpPr>
          <p:nvPr>
            <p:ph type="body" idx="1"/>
          </p:nvPr>
        </p:nvSpPr>
        <p:spPr>
          <a:xfrm>
            <a:off x="976313" y="4559300"/>
            <a:ext cx="5362575" cy="4319588"/>
          </a:xfrm>
        </p:spPr>
        <p:txBody>
          <a:bodyPr lIns="95212" tIns="47605" rIns="95212" bIns="47605"/>
          <a:lstStyle/>
          <a:p>
            <a:pPr eaLnBrk="1" hangingPunct="1">
              <a:buFontTx/>
              <a:buChar char="•"/>
            </a:pPr>
            <a:endParaRPr lang="en-US" sz="8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6D5EBC-8834-4B94-9AC7-FE4525D081EE}"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260475" y="719138"/>
            <a:ext cx="4799013" cy="3598862"/>
          </a:xfrm>
          <a:ln/>
        </p:spPr>
      </p:sp>
      <p:sp>
        <p:nvSpPr>
          <p:cNvPr id="18435" name="Rectangle 3"/>
          <p:cNvSpPr>
            <a:spLocks noGrp="1" noChangeArrowheads="1"/>
          </p:cNvSpPr>
          <p:nvPr>
            <p:ph type="body" idx="1"/>
          </p:nvPr>
        </p:nvSpPr>
        <p:spPr>
          <a:xfrm>
            <a:off x="974725" y="4562475"/>
            <a:ext cx="5365750" cy="276225"/>
          </a:xfrm>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1258888" y="720725"/>
            <a:ext cx="4799012" cy="3598863"/>
          </a:xfrm>
          <a:ln/>
        </p:spPr>
      </p:sp>
      <p:sp>
        <p:nvSpPr>
          <p:cNvPr id="20483" name="Rectangle 3"/>
          <p:cNvSpPr>
            <a:spLocks noGrp="1" noChangeArrowheads="1"/>
          </p:cNvSpPr>
          <p:nvPr>
            <p:ph type="body" idx="1"/>
          </p:nvPr>
        </p:nvSpPr>
        <p:spPr>
          <a:xfrm>
            <a:off x="974725" y="4559300"/>
            <a:ext cx="5365750" cy="4321175"/>
          </a:xfrm>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258888" y="720725"/>
            <a:ext cx="4799012" cy="3598863"/>
          </a:xfrm>
          <a:ln/>
        </p:spPr>
      </p:sp>
      <p:sp>
        <p:nvSpPr>
          <p:cNvPr id="22531" name="Rectangle 3"/>
          <p:cNvSpPr>
            <a:spLocks noGrp="1" noChangeArrowheads="1"/>
          </p:cNvSpPr>
          <p:nvPr>
            <p:ph type="body" idx="1"/>
          </p:nvPr>
        </p:nvSpPr>
        <p:spPr>
          <a:xfrm>
            <a:off x="974725" y="4559300"/>
            <a:ext cx="5365750" cy="4321175"/>
          </a:xfrm>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257300" y="720725"/>
            <a:ext cx="4800600" cy="3600450"/>
          </a:xfrm>
          <a:ln/>
        </p:spPr>
      </p:sp>
      <p:sp>
        <p:nvSpPr>
          <p:cNvPr id="26627" name="Rectangle 3"/>
          <p:cNvSpPr>
            <a:spLocks noGrp="1" noChangeArrowheads="1"/>
          </p:cNvSpPr>
          <p:nvPr>
            <p:ph type="body" idx="1"/>
          </p:nvPr>
        </p:nvSpPr>
        <p:spPr>
          <a:xfrm>
            <a:off x="733425" y="4562475"/>
            <a:ext cx="5848350" cy="4318000"/>
          </a:xfrm>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6D5EBC-8834-4B94-9AC7-FE4525D081EE}"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0" y="7938"/>
            <a:ext cx="9144000" cy="1104900"/>
          </a:xfrm>
          <a:prstGeom prst="rect">
            <a:avLst/>
          </a:prstGeom>
          <a:gradFill>
            <a:gsLst>
              <a:gs pos="0">
                <a:srgbClr val="0B2B6F"/>
              </a:gs>
              <a:gs pos="20000">
                <a:srgbClr val="0B2B6F"/>
              </a:gs>
              <a:gs pos="50000">
                <a:srgbClr val="1F499B"/>
              </a:gs>
              <a:gs pos="80000">
                <a:srgbClr val="0B356F"/>
              </a:gs>
              <a:gs pos="100000">
                <a:srgbClr val="0B356F"/>
              </a:gs>
            </a:gsLst>
            <a:lin ang="5400000" scaled="0"/>
          </a:gradFill>
          <a:ln w="9525" cap="flat" cmpd="sng" algn="ctr">
            <a:solidFill>
              <a:schemeClr val="tx1"/>
            </a:solidFill>
            <a:prstDash val="solid"/>
            <a:round/>
            <a:headEnd type="none" w="med" len="med"/>
            <a:tailEnd type="none" w="med" len="med"/>
          </a:ln>
          <a:effectLst/>
        </p:spPr>
        <p:txBody>
          <a:bodyPr anchor="ctr"/>
          <a:lstStyle/>
          <a:p>
            <a:pPr>
              <a:defRPr/>
            </a:pPr>
            <a:endParaRPr lang="en-US"/>
          </a:p>
        </p:txBody>
      </p:sp>
      <p:sp>
        <p:nvSpPr>
          <p:cNvPr id="5" name="Rectangle 2"/>
          <p:cNvSpPr>
            <a:spLocks noChangeArrowheads="1"/>
          </p:cNvSpPr>
          <p:nvPr/>
        </p:nvSpPr>
        <p:spPr bwMode="auto">
          <a:xfrm>
            <a:off x="138113" y="6451600"/>
            <a:ext cx="1771650" cy="284163"/>
          </a:xfrm>
          <a:prstGeom prst="rect">
            <a:avLst/>
          </a:prstGeom>
          <a:noFill/>
          <a:ln w="9525">
            <a:noFill/>
            <a:miter lim="800000"/>
            <a:headEnd/>
            <a:tailEnd/>
          </a:ln>
          <a:effectLst/>
        </p:spPr>
        <p:txBody>
          <a:bodyPr/>
          <a:lstStyle/>
          <a:p>
            <a:pPr>
              <a:spcBef>
                <a:spcPct val="20000"/>
              </a:spcBef>
              <a:buClr>
                <a:srgbClr val="006699"/>
              </a:buClr>
              <a:buSzPct val="105000"/>
            </a:pPr>
            <a:fld id="{2891E12B-662D-424E-9CB1-B7CAE8C98969}" type="slidenum">
              <a:rPr lang="en-US" sz="800">
                <a:solidFill>
                  <a:srgbClr val="969696"/>
                </a:solidFill>
              </a:rPr>
              <a:pPr>
                <a:spcBef>
                  <a:spcPct val="20000"/>
                </a:spcBef>
                <a:buClr>
                  <a:srgbClr val="006699"/>
                </a:buClr>
                <a:buSzPct val="105000"/>
              </a:pPr>
              <a:t>‹#›</a:t>
            </a:fld>
            <a:r>
              <a:rPr lang="en-US" sz="800" dirty="0">
                <a:solidFill>
                  <a:srgbClr val="969696"/>
                </a:solidFill>
              </a:rPr>
              <a:t/>
            </a:r>
            <a:br>
              <a:rPr lang="en-US" sz="800" dirty="0">
                <a:solidFill>
                  <a:srgbClr val="969696"/>
                </a:solidFill>
              </a:rPr>
            </a:br>
            <a:r>
              <a:rPr lang="en-US" sz="800" dirty="0">
                <a:solidFill>
                  <a:srgbClr val="969696"/>
                </a:solidFill>
              </a:rPr>
              <a:t>Actuate Corporation © </a:t>
            </a:r>
            <a:r>
              <a:rPr lang="en-US" sz="800" dirty="0" smtClean="0">
                <a:solidFill>
                  <a:srgbClr val="969696"/>
                </a:solidFill>
              </a:rPr>
              <a:t>2010</a:t>
            </a:r>
            <a:endParaRPr lang="en-US" sz="800" dirty="0">
              <a:solidFill>
                <a:srgbClr val="969696"/>
              </a:solidFill>
            </a:endParaRPr>
          </a:p>
        </p:txBody>
      </p:sp>
      <p:sp>
        <p:nvSpPr>
          <p:cNvPr id="6" name="Rectangle 3"/>
          <p:cNvSpPr>
            <a:spLocks noChangeArrowheads="1"/>
          </p:cNvSpPr>
          <p:nvPr/>
        </p:nvSpPr>
        <p:spPr bwMode="auto">
          <a:xfrm>
            <a:off x="0" y="1106488"/>
            <a:ext cx="9144000" cy="111125"/>
          </a:xfrm>
          <a:prstGeom prst="rect">
            <a:avLst/>
          </a:prstGeom>
          <a:gradFill rotWithShape="1">
            <a:gsLst>
              <a:gs pos="0">
                <a:schemeClr val="tx2"/>
              </a:gs>
              <a:gs pos="100000">
                <a:schemeClr val="bg2"/>
              </a:gs>
            </a:gsLst>
            <a:lin ang="0" scaled="1"/>
          </a:gradFill>
          <a:ln w="9525">
            <a:noFill/>
            <a:miter lim="800000"/>
            <a:headEnd/>
            <a:tailEnd/>
          </a:ln>
          <a:effectLst/>
        </p:spPr>
        <p:txBody>
          <a:bodyPr wrap="none" anchor="ctr"/>
          <a:lstStyle/>
          <a:p>
            <a:pPr>
              <a:defRPr/>
            </a:pPr>
            <a:endParaRPr lang="en-US"/>
          </a:p>
        </p:txBody>
      </p:sp>
      <p:grpSp>
        <p:nvGrpSpPr>
          <p:cNvPr id="7" name="Group 9"/>
          <p:cNvGrpSpPr>
            <a:grpSpLocks/>
          </p:cNvGrpSpPr>
          <p:nvPr/>
        </p:nvGrpSpPr>
        <p:grpSpPr bwMode="auto">
          <a:xfrm>
            <a:off x="7339013" y="277813"/>
            <a:ext cx="1628775" cy="577850"/>
            <a:chOff x="7184569" y="853377"/>
            <a:chExt cx="1741714" cy="618370"/>
          </a:xfrm>
        </p:grpSpPr>
        <p:sp>
          <p:nvSpPr>
            <p:cNvPr id="8" name="Rounded Rectangle 7"/>
            <p:cNvSpPr>
              <a:spLocks noChangeArrowheads="1"/>
            </p:cNvSpPr>
            <p:nvPr/>
          </p:nvSpPr>
          <p:spPr bwMode="auto">
            <a:xfrm>
              <a:off x="7184569" y="853377"/>
              <a:ext cx="1741714" cy="618370"/>
            </a:xfrm>
            <a:prstGeom prst="roundRect">
              <a:avLst>
                <a:gd name="adj" fmla="val 16667"/>
              </a:avLst>
            </a:prstGeom>
            <a:solidFill>
              <a:schemeClr val="bg1"/>
            </a:solidFill>
            <a:ln w="9525" algn="ctr">
              <a:solidFill>
                <a:srgbClr val="D9D9D9"/>
              </a:solidFill>
              <a:round/>
              <a:headEnd/>
              <a:tailEnd/>
            </a:ln>
            <a:effectLst>
              <a:outerShdw dist="35921" dir="2700000" algn="ctr" rotWithShape="0">
                <a:srgbClr val="718FC1">
                  <a:alpha val="50000"/>
                </a:srgbClr>
              </a:outerShdw>
            </a:effectLst>
          </p:spPr>
          <p:txBody>
            <a:bodyPr anchor="ctr"/>
            <a:lstStyle/>
            <a:p>
              <a:pPr>
                <a:defRPr/>
              </a:pPr>
              <a:endParaRPr lang="en-US"/>
            </a:p>
          </p:txBody>
        </p:sp>
        <p:pic>
          <p:nvPicPr>
            <p:cNvPr id="9" name="Picture 8" descr="C:\Users\Bruce Mitchell\Desktop\BE-by-Actuate-333x87.jpg"/>
            <p:cNvPicPr>
              <a:picLocks noChangeAspect="1" noChangeArrowheads="1"/>
            </p:cNvPicPr>
            <p:nvPr/>
          </p:nvPicPr>
          <p:blipFill>
            <a:blip r:embed="rId2" cstate="print"/>
            <a:srcRect/>
            <a:stretch>
              <a:fillRect/>
            </a:stretch>
          </p:blipFill>
          <p:spPr bwMode="auto">
            <a:xfrm>
              <a:off x="7323658" y="973600"/>
              <a:ext cx="1463537" cy="424426"/>
            </a:xfrm>
            <a:prstGeom prst="rect">
              <a:avLst/>
            </a:prstGeom>
            <a:noFill/>
            <a:ln w="9525">
              <a:noFill/>
              <a:miter lim="800000"/>
              <a:headEnd/>
              <a:tailEnd/>
            </a:ln>
          </p:spPr>
        </p:pic>
      </p:grpSp>
      <p:sp>
        <p:nvSpPr>
          <p:cNvPr id="1197062" name="Rectangle 6"/>
          <p:cNvSpPr>
            <a:spLocks noGrp="1" noChangeArrowheads="1"/>
          </p:cNvSpPr>
          <p:nvPr>
            <p:ph type="ctrTitle" sz="quarter"/>
          </p:nvPr>
        </p:nvSpPr>
        <p:spPr>
          <a:xfrm>
            <a:off x="369335" y="2144713"/>
            <a:ext cx="4651255" cy="1252537"/>
          </a:xfrm>
        </p:spPr>
        <p:txBody>
          <a:bodyPr tIns="0" bIns="0" anchor="t"/>
          <a:lstStyle>
            <a:lvl1pPr>
              <a:defRPr sz="3200">
                <a:solidFill>
                  <a:srgbClr val="003366"/>
                </a:solidFill>
              </a:defRPr>
            </a:lvl1pPr>
          </a:lstStyle>
          <a:p>
            <a:r>
              <a:rPr lang="en-US" smtClean="0"/>
              <a:t>Click to edit Master title style</a:t>
            </a:r>
            <a:endParaRPr lang="en-US" dirty="0"/>
          </a:p>
        </p:txBody>
      </p:sp>
      <p:sp>
        <p:nvSpPr>
          <p:cNvPr id="1197063" name="Rectangle 7"/>
          <p:cNvSpPr>
            <a:spLocks noGrp="1" noChangeArrowheads="1"/>
          </p:cNvSpPr>
          <p:nvPr>
            <p:ph type="subTitle" sz="quarter" idx="1"/>
          </p:nvPr>
        </p:nvSpPr>
        <p:spPr>
          <a:xfrm>
            <a:off x="369335" y="3603625"/>
            <a:ext cx="4651255" cy="1435100"/>
          </a:xfrm>
        </p:spPr>
        <p:txBody>
          <a:bodyPr tIns="0" bIns="0"/>
          <a:lstStyle>
            <a:lvl1pPr marL="0" indent="0">
              <a:buFontTx/>
              <a:buNone/>
              <a:defRPr sz="2800" i="1">
                <a:solidFill>
                  <a:srgbClr val="5F5F5F"/>
                </a:solidFill>
              </a:defRPr>
            </a:lvl1pPr>
          </a:lstStyle>
          <a:p>
            <a:r>
              <a:rPr lang="en-US" smtClean="0"/>
              <a:t>Click to edit Master subtitle style</a:t>
            </a:r>
            <a:endParaRPr lang="en-US" dirty="0"/>
          </a:p>
        </p:txBody>
      </p:sp>
      <p:sp>
        <p:nvSpPr>
          <p:cNvPr id="10" name="Rectangle 8"/>
          <p:cNvSpPr>
            <a:spLocks noGrp="1" noChangeArrowheads="1"/>
          </p:cNvSpPr>
          <p:nvPr>
            <p:ph type="ftr" sz="quarter" idx="10"/>
          </p:nvPr>
        </p:nvSpPr>
        <p:spPr bwMode="auto">
          <a:xfrm>
            <a:off x="369888" y="5292725"/>
            <a:ext cx="4651375" cy="388938"/>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b="1" i="1">
                <a:solidFill>
                  <a:srgbClr val="003366"/>
                </a:solidFill>
              </a:defRPr>
            </a:lvl1pPr>
          </a:lstStyle>
          <a:p>
            <a:pPr>
              <a:defRPr/>
            </a:pPr>
            <a:endParaRPr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Rectangle 3"/>
          <p:cNvSpPr>
            <a:spLocks noChangeArrowheads="1"/>
          </p:cNvSpPr>
          <p:nvPr/>
        </p:nvSpPr>
        <p:spPr bwMode="auto">
          <a:xfrm>
            <a:off x="0" y="1106488"/>
            <a:ext cx="9144000" cy="111125"/>
          </a:xfrm>
          <a:prstGeom prst="rect">
            <a:avLst/>
          </a:prstGeom>
          <a:gradFill rotWithShape="1">
            <a:gsLst>
              <a:gs pos="0">
                <a:schemeClr val="tx2"/>
              </a:gs>
              <a:gs pos="100000">
                <a:schemeClr val="bg2"/>
              </a:gs>
            </a:gsLst>
            <a:lin ang="0" scaled="1"/>
          </a:gradFill>
          <a:ln w="9525">
            <a:noFill/>
            <a:miter lim="800000"/>
            <a:headEnd/>
            <a:tailEnd/>
          </a:ln>
          <a:effectLst/>
        </p:spPr>
        <p:txBody>
          <a:bodyPr wrap="none" anchor="ctr"/>
          <a:lstStyle/>
          <a:p>
            <a:pPr>
              <a:defRPr/>
            </a:pPr>
            <a:endParaRPr lang="en-US"/>
          </a:p>
        </p:txBody>
      </p:sp>
      <p:sp>
        <p:nvSpPr>
          <p:cNvPr id="8" name="Rectangle 6"/>
          <p:cNvSpPr>
            <a:spLocks noChangeArrowheads="1"/>
          </p:cNvSpPr>
          <p:nvPr/>
        </p:nvSpPr>
        <p:spPr bwMode="auto">
          <a:xfrm>
            <a:off x="138113" y="6451600"/>
            <a:ext cx="1771650" cy="284163"/>
          </a:xfrm>
          <a:prstGeom prst="rect">
            <a:avLst/>
          </a:prstGeom>
          <a:noFill/>
          <a:ln w="9525">
            <a:noFill/>
            <a:miter lim="800000"/>
            <a:headEnd/>
            <a:tailEnd/>
          </a:ln>
          <a:effectLst/>
        </p:spPr>
        <p:txBody>
          <a:bodyPr/>
          <a:lstStyle/>
          <a:p>
            <a:pPr>
              <a:spcBef>
                <a:spcPct val="20000"/>
              </a:spcBef>
              <a:buClr>
                <a:srgbClr val="006699"/>
              </a:buClr>
              <a:buSzPct val="105000"/>
              <a:defRPr/>
            </a:pPr>
            <a:fld id="{0371EE95-E13F-406F-94A0-98ECDBCDA564}" type="slidenum">
              <a:rPr lang="en-US" sz="800">
                <a:solidFill>
                  <a:srgbClr val="969696"/>
                </a:solidFill>
              </a:rPr>
              <a:pPr>
                <a:spcBef>
                  <a:spcPct val="20000"/>
                </a:spcBef>
                <a:buClr>
                  <a:srgbClr val="006699"/>
                </a:buClr>
                <a:buSzPct val="105000"/>
                <a:defRPr/>
              </a:pPr>
              <a:t>‹#›</a:t>
            </a:fld>
            <a:r>
              <a:rPr lang="en-US" sz="800" dirty="0">
                <a:solidFill>
                  <a:srgbClr val="969696"/>
                </a:solidFill>
              </a:rPr>
              <a:t/>
            </a:r>
            <a:br>
              <a:rPr lang="en-US" sz="800" dirty="0">
                <a:solidFill>
                  <a:srgbClr val="969696"/>
                </a:solidFill>
              </a:rPr>
            </a:br>
            <a:r>
              <a:rPr lang="en-US" sz="800" dirty="0">
                <a:solidFill>
                  <a:srgbClr val="969696"/>
                </a:solidFill>
              </a:rPr>
              <a:t>Actuate Corporation © 2009</a:t>
            </a:r>
          </a:p>
        </p:txBody>
      </p:sp>
      <p:sp>
        <p:nvSpPr>
          <p:cNvPr id="9" name="Rectangle 8"/>
          <p:cNvSpPr/>
          <p:nvPr/>
        </p:nvSpPr>
        <p:spPr bwMode="auto">
          <a:xfrm>
            <a:off x="0" y="0"/>
            <a:ext cx="9144000" cy="1104900"/>
          </a:xfrm>
          <a:prstGeom prst="rect">
            <a:avLst/>
          </a:prstGeom>
          <a:gradFill>
            <a:gsLst>
              <a:gs pos="0">
                <a:srgbClr val="0B2B6F"/>
              </a:gs>
              <a:gs pos="20000">
                <a:srgbClr val="0B2B6F"/>
              </a:gs>
              <a:gs pos="50000">
                <a:srgbClr val="1F499B"/>
              </a:gs>
              <a:gs pos="80000">
                <a:srgbClr val="0B356F"/>
              </a:gs>
              <a:gs pos="100000">
                <a:srgbClr val="0B356F"/>
              </a:gs>
            </a:gsLst>
            <a:lin ang="5400000" scaled="0"/>
          </a:gradFill>
          <a:ln w="9525" cap="flat" cmpd="sng" algn="ctr">
            <a:solidFill>
              <a:schemeClr val="tx1"/>
            </a:solidFill>
            <a:prstDash val="solid"/>
            <a:round/>
            <a:headEnd type="none" w="med" len="med"/>
            <a:tailEnd type="none" w="med" len="med"/>
          </a:ln>
          <a:effectLst/>
        </p:spPr>
        <p:txBody>
          <a:bodyPr anchor="ctr"/>
          <a:lstStyle/>
          <a:p>
            <a:pPr>
              <a:defRPr/>
            </a:pPr>
            <a:endParaRPr lang="en-US"/>
          </a:p>
        </p:txBody>
      </p:sp>
      <p:sp>
        <p:nvSpPr>
          <p:cNvPr id="10" name="Rectangle 4"/>
          <p:cNvSpPr txBox="1">
            <a:spLocks noChangeArrowheads="1"/>
          </p:cNvSpPr>
          <p:nvPr/>
        </p:nvSpPr>
        <p:spPr bwMode="auto">
          <a:xfrm>
            <a:off x="309563" y="52388"/>
            <a:ext cx="6819900" cy="1009650"/>
          </a:xfrm>
          <a:prstGeom prst="rect">
            <a:avLst/>
          </a:prstGeom>
          <a:noFill/>
          <a:ln w="9525">
            <a:noFill/>
            <a:miter lim="800000"/>
            <a:headEnd/>
            <a:tailEnd/>
          </a:ln>
          <a:effectLst/>
        </p:spPr>
        <p:txBody>
          <a:bodyPr anchor="ctr"/>
          <a:lstStyle/>
          <a:p>
            <a:pPr>
              <a:defRPr/>
            </a:pPr>
            <a:r>
              <a:rPr lang="en-US" sz="2600" b="1" kern="0" dirty="0">
                <a:solidFill>
                  <a:schemeClr val="bg1"/>
                </a:solidFill>
                <a:latin typeface="+mj-lt"/>
                <a:ea typeface="+mj-ea"/>
                <a:cs typeface="+mj-cs"/>
              </a:rPr>
              <a:t>Click to edit Master title style</a:t>
            </a:r>
          </a:p>
        </p:txBody>
      </p:sp>
      <p:grpSp>
        <p:nvGrpSpPr>
          <p:cNvPr id="11" name="Group 9"/>
          <p:cNvGrpSpPr>
            <a:grpSpLocks/>
          </p:cNvGrpSpPr>
          <p:nvPr/>
        </p:nvGrpSpPr>
        <p:grpSpPr bwMode="auto">
          <a:xfrm>
            <a:off x="7339013" y="277813"/>
            <a:ext cx="1628775" cy="577850"/>
            <a:chOff x="7184569" y="853377"/>
            <a:chExt cx="1741714" cy="618370"/>
          </a:xfrm>
        </p:grpSpPr>
        <p:sp>
          <p:nvSpPr>
            <p:cNvPr id="12" name="Rounded Rectangle 11"/>
            <p:cNvSpPr>
              <a:spLocks noChangeArrowheads="1"/>
            </p:cNvSpPr>
            <p:nvPr/>
          </p:nvSpPr>
          <p:spPr bwMode="auto">
            <a:xfrm>
              <a:off x="7184569" y="853377"/>
              <a:ext cx="1741714" cy="618370"/>
            </a:xfrm>
            <a:prstGeom prst="roundRect">
              <a:avLst>
                <a:gd name="adj" fmla="val 16667"/>
              </a:avLst>
            </a:prstGeom>
            <a:solidFill>
              <a:schemeClr val="bg1"/>
            </a:solidFill>
            <a:ln w="9525" algn="ctr">
              <a:solidFill>
                <a:srgbClr val="D9D9D9"/>
              </a:solidFill>
              <a:round/>
              <a:headEnd/>
              <a:tailEnd/>
            </a:ln>
            <a:effectLst>
              <a:outerShdw dist="35921" dir="2700000" algn="ctr" rotWithShape="0">
                <a:srgbClr val="718FC1">
                  <a:alpha val="50000"/>
                </a:srgbClr>
              </a:outerShdw>
            </a:effectLst>
          </p:spPr>
          <p:txBody>
            <a:bodyPr anchor="ctr"/>
            <a:lstStyle/>
            <a:p>
              <a:pPr>
                <a:defRPr/>
              </a:pPr>
              <a:endParaRPr lang="en-US"/>
            </a:p>
          </p:txBody>
        </p:sp>
        <p:pic>
          <p:nvPicPr>
            <p:cNvPr id="13" name="Picture 8" descr="C:\Users\Bruce Mitchell\Desktop\BE-by-Actuate-333x87.jpg"/>
            <p:cNvPicPr>
              <a:picLocks noChangeAspect="1" noChangeArrowheads="1"/>
            </p:cNvPicPr>
            <p:nvPr/>
          </p:nvPicPr>
          <p:blipFill>
            <a:blip r:embed="rId2" cstate="print"/>
            <a:srcRect/>
            <a:stretch>
              <a:fillRect/>
            </a:stretch>
          </p:blipFill>
          <p:spPr bwMode="auto">
            <a:xfrm>
              <a:off x="7323658" y="973600"/>
              <a:ext cx="1463537" cy="424426"/>
            </a:xfrm>
            <a:prstGeom prst="rect">
              <a:avLst/>
            </a:prstGeom>
            <a:noFill/>
            <a:ln w="9525">
              <a:noFill/>
              <a:miter lim="800000"/>
              <a:headEnd/>
              <a:tailEnd/>
            </a:ln>
          </p:spPr>
        </p:pic>
      </p:gr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5DFE7"/>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bwMode="auto">
          <a:xfrm>
            <a:off x="0" y="7938"/>
            <a:ext cx="9144000" cy="1104900"/>
          </a:xfrm>
          <a:prstGeom prst="rect">
            <a:avLst/>
          </a:prstGeom>
          <a:gradFill>
            <a:gsLst>
              <a:gs pos="0">
                <a:srgbClr val="0B2B6F"/>
              </a:gs>
              <a:gs pos="20000">
                <a:srgbClr val="0B2B6F"/>
              </a:gs>
              <a:gs pos="50000">
                <a:srgbClr val="1F499B"/>
              </a:gs>
              <a:gs pos="80000">
                <a:srgbClr val="0B356F"/>
              </a:gs>
              <a:gs pos="100000">
                <a:srgbClr val="0B356F"/>
              </a:gs>
            </a:gsLst>
            <a:lin ang="5400000" scaled="0"/>
          </a:gradFill>
          <a:ln w="9525" cap="flat" cmpd="sng" algn="ctr">
            <a:solidFill>
              <a:schemeClr val="tx1"/>
            </a:solidFill>
            <a:prstDash val="solid"/>
            <a:round/>
            <a:headEnd type="none" w="med" len="med"/>
            <a:tailEnd type="none" w="med" len="med"/>
          </a:ln>
          <a:effectLst/>
        </p:spPr>
        <p:txBody>
          <a:bodyPr anchor="ctr"/>
          <a:lstStyle/>
          <a:p>
            <a:pPr>
              <a:defRPr/>
            </a:pPr>
            <a:endParaRPr lang="en-US"/>
          </a:p>
        </p:txBody>
      </p:sp>
      <p:sp>
        <p:nvSpPr>
          <p:cNvPr id="1027" name="Rectangle 5"/>
          <p:cNvSpPr>
            <a:spLocks noGrp="1" noChangeArrowheads="1"/>
          </p:cNvSpPr>
          <p:nvPr>
            <p:ph type="body" idx="1"/>
          </p:nvPr>
        </p:nvSpPr>
        <p:spPr bwMode="auto">
          <a:xfrm>
            <a:off x="309563" y="1524000"/>
            <a:ext cx="8450262"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96035" name="Rectangle 3"/>
          <p:cNvSpPr>
            <a:spLocks noChangeArrowheads="1"/>
          </p:cNvSpPr>
          <p:nvPr/>
        </p:nvSpPr>
        <p:spPr bwMode="auto">
          <a:xfrm>
            <a:off x="0" y="1106488"/>
            <a:ext cx="9144000" cy="111125"/>
          </a:xfrm>
          <a:prstGeom prst="rect">
            <a:avLst/>
          </a:prstGeom>
          <a:gradFill rotWithShape="1">
            <a:gsLst>
              <a:gs pos="0">
                <a:schemeClr val="tx2"/>
              </a:gs>
              <a:gs pos="100000">
                <a:schemeClr val="bg2"/>
              </a:gs>
            </a:gsLst>
            <a:lin ang="0" scaled="1"/>
          </a:gradFill>
          <a:ln w="9525">
            <a:noFill/>
            <a:miter lim="800000"/>
            <a:headEnd/>
            <a:tailEnd/>
          </a:ln>
          <a:effectLst/>
        </p:spPr>
        <p:txBody>
          <a:bodyPr wrap="none" anchor="ctr"/>
          <a:lstStyle/>
          <a:p>
            <a:pPr>
              <a:defRPr/>
            </a:pPr>
            <a:endParaRPr lang="en-US"/>
          </a:p>
        </p:txBody>
      </p:sp>
      <p:sp>
        <p:nvSpPr>
          <p:cNvPr id="1196038" name="Rectangle 6"/>
          <p:cNvSpPr>
            <a:spLocks noChangeArrowheads="1"/>
          </p:cNvSpPr>
          <p:nvPr/>
        </p:nvSpPr>
        <p:spPr bwMode="auto">
          <a:xfrm>
            <a:off x="138113" y="6451600"/>
            <a:ext cx="1771650" cy="284163"/>
          </a:xfrm>
          <a:prstGeom prst="rect">
            <a:avLst/>
          </a:prstGeom>
          <a:noFill/>
          <a:ln w="9525">
            <a:noFill/>
            <a:miter lim="800000"/>
            <a:headEnd/>
            <a:tailEnd/>
          </a:ln>
          <a:effectLst/>
        </p:spPr>
        <p:txBody>
          <a:bodyPr/>
          <a:lstStyle/>
          <a:p>
            <a:pPr>
              <a:spcBef>
                <a:spcPct val="20000"/>
              </a:spcBef>
              <a:buClr>
                <a:srgbClr val="006699"/>
              </a:buClr>
              <a:buSzPct val="105000"/>
              <a:defRPr/>
            </a:pPr>
            <a:fld id="{97A15238-EC7B-4AEF-A567-64F7E3E76F24}" type="slidenum">
              <a:rPr lang="en-US" sz="800">
                <a:solidFill>
                  <a:srgbClr val="969696"/>
                </a:solidFill>
              </a:rPr>
              <a:pPr>
                <a:spcBef>
                  <a:spcPct val="20000"/>
                </a:spcBef>
                <a:buClr>
                  <a:srgbClr val="006699"/>
                </a:buClr>
                <a:buSzPct val="105000"/>
                <a:defRPr/>
              </a:pPr>
              <a:t>‹#›</a:t>
            </a:fld>
            <a:r>
              <a:rPr lang="en-US" sz="800" dirty="0">
                <a:solidFill>
                  <a:srgbClr val="969696"/>
                </a:solidFill>
              </a:rPr>
              <a:t/>
            </a:r>
            <a:br>
              <a:rPr lang="en-US" sz="800" dirty="0">
                <a:solidFill>
                  <a:srgbClr val="969696"/>
                </a:solidFill>
              </a:rPr>
            </a:br>
            <a:r>
              <a:rPr lang="en-US" sz="800" dirty="0">
                <a:solidFill>
                  <a:srgbClr val="969696"/>
                </a:solidFill>
              </a:rPr>
              <a:t>Actuate Corporation © 2009</a:t>
            </a:r>
          </a:p>
        </p:txBody>
      </p:sp>
      <p:sp>
        <p:nvSpPr>
          <p:cNvPr id="1030" name="Rectangle 4"/>
          <p:cNvSpPr>
            <a:spLocks noGrp="1" noChangeArrowheads="1"/>
          </p:cNvSpPr>
          <p:nvPr>
            <p:ph type="title"/>
          </p:nvPr>
        </p:nvSpPr>
        <p:spPr bwMode="auto">
          <a:xfrm>
            <a:off x="309563" y="52388"/>
            <a:ext cx="6916737" cy="1009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grpSp>
        <p:nvGrpSpPr>
          <p:cNvPr id="1031" name="Group 9"/>
          <p:cNvGrpSpPr>
            <a:grpSpLocks/>
          </p:cNvGrpSpPr>
          <p:nvPr/>
        </p:nvGrpSpPr>
        <p:grpSpPr bwMode="auto">
          <a:xfrm>
            <a:off x="7339013" y="277813"/>
            <a:ext cx="1628775" cy="577850"/>
            <a:chOff x="7184569" y="853377"/>
            <a:chExt cx="1741714" cy="618370"/>
          </a:xfrm>
        </p:grpSpPr>
        <p:sp>
          <p:nvSpPr>
            <p:cNvPr id="11" name="Rounded Rectangle 10"/>
            <p:cNvSpPr>
              <a:spLocks noChangeArrowheads="1"/>
            </p:cNvSpPr>
            <p:nvPr/>
          </p:nvSpPr>
          <p:spPr bwMode="auto">
            <a:xfrm>
              <a:off x="7184569" y="853377"/>
              <a:ext cx="1741714" cy="618370"/>
            </a:xfrm>
            <a:prstGeom prst="roundRect">
              <a:avLst>
                <a:gd name="adj" fmla="val 16667"/>
              </a:avLst>
            </a:prstGeom>
            <a:solidFill>
              <a:schemeClr val="bg1"/>
            </a:solidFill>
            <a:ln w="9525" algn="ctr">
              <a:solidFill>
                <a:srgbClr val="D9D9D9"/>
              </a:solidFill>
              <a:round/>
              <a:headEnd/>
              <a:tailEnd/>
            </a:ln>
            <a:effectLst>
              <a:outerShdw dist="35921" dir="2700000" algn="ctr" rotWithShape="0">
                <a:srgbClr val="718FC1">
                  <a:alpha val="50000"/>
                </a:srgbClr>
              </a:outerShdw>
            </a:effectLst>
          </p:spPr>
          <p:txBody>
            <a:bodyPr anchor="ctr"/>
            <a:lstStyle/>
            <a:p>
              <a:pPr>
                <a:defRPr/>
              </a:pPr>
              <a:endParaRPr lang="en-US"/>
            </a:p>
          </p:txBody>
        </p:sp>
        <p:pic>
          <p:nvPicPr>
            <p:cNvPr id="1033" name="Picture 8" descr="C:\Users\Bruce Mitchell\Desktop\BE-by-Actuate-333x87.jpg"/>
            <p:cNvPicPr>
              <a:picLocks noChangeAspect="1" noChangeArrowheads="1"/>
            </p:cNvPicPr>
            <p:nvPr/>
          </p:nvPicPr>
          <p:blipFill>
            <a:blip r:embed="rId5" cstate="print"/>
            <a:srcRect/>
            <a:stretch>
              <a:fillRect/>
            </a:stretch>
          </p:blipFill>
          <p:spPr bwMode="auto">
            <a:xfrm>
              <a:off x="7323658" y="973600"/>
              <a:ext cx="1463537" cy="424426"/>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ransition>
    <p:fade/>
  </p:transition>
  <p:timing>
    <p:tnLst>
      <p:par>
        <p:cTn id="1" dur="indefinite" restart="never" nodeType="tmRoot"/>
      </p:par>
    </p:tnLst>
  </p:timing>
  <p:txStyles>
    <p:titleStyle>
      <a:lvl1pPr algn="l" rtl="0" fontAlgn="base">
        <a:spcBef>
          <a:spcPct val="0"/>
        </a:spcBef>
        <a:spcAft>
          <a:spcPct val="0"/>
        </a:spcAft>
        <a:defRPr sz="2600" b="1">
          <a:solidFill>
            <a:schemeClr val="bg1"/>
          </a:solidFill>
          <a:latin typeface="+mj-lt"/>
          <a:ea typeface="+mj-ea"/>
          <a:cs typeface="+mj-cs"/>
        </a:defRPr>
      </a:lvl1pPr>
      <a:lvl2pPr algn="l" rtl="0" fontAlgn="base">
        <a:spcBef>
          <a:spcPct val="0"/>
        </a:spcBef>
        <a:spcAft>
          <a:spcPct val="0"/>
        </a:spcAft>
        <a:defRPr sz="2600" b="1">
          <a:solidFill>
            <a:schemeClr val="bg1"/>
          </a:solidFill>
          <a:latin typeface="Arial" charset="0"/>
        </a:defRPr>
      </a:lvl2pPr>
      <a:lvl3pPr algn="l" rtl="0" fontAlgn="base">
        <a:spcBef>
          <a:spcPct val="0"/>
        </a:spcBef>
        <a:spcAft>
          <a:spcPct val="0"/>
        </a:spcAft>
        <a:defRPr sz="2600" b="1">
          <a:solidFill>
            <a:schemeClr val="bg1"/>
          </a:solidFill>
          <a:latin typeface="Arial" charset="0"/>
        </a:defRPr>
      </a:lvl3pPr>
      <a:lvl4pPr algn="l" rtl="0" fontAlgn="base">
        <a:spcBef>
          <a:spcPct val="0"/>
        </a:spcBef>
        <a:spcAft>
          <a:spcPct val="0"/>
        </a:spcAft>
        <a:defRPr sz="2600" b="1">
          <a:solidFill>
            <a:schemeClr val="bg1"/>
          </a:solidFill>
          <a:latin typeface="Arial" charset="0"/>
        </a:defRPr>
      </a:lvl4pPr>
      <a:lvl5pPr algn="l" rtl="0" fontAlgn="base">
        <a:spcBef>
          <a:spcPct val="0"/>
        </a:spcBef>
        <a:spcAft>
          <a:spcPct val="0"/>
        </a:spcAft>
        <a:defRPr sz="2600" b="1">
          <a:solidFill>
            <a:schemeClr val="bg1"/>
          </a:solidFill>
          <a:latin typeface="Arial" charset="0"/>
        </a:defRPr>
      </a:lvl5pPr>
      <a:lvl6pPr marL="457200" algn="l" rtl="0" eaLnBrk="1" fontAlgn="base" hangingPunct="1">
        <a:spcBef>
          <a:spcPct val="0"/>
        </a:spcBef>
        <a:spcAft>
          <a:spcPct val="0"/>
        </a:spcAft>
        <a:defRPr sz="2600" b="1">
          <a:solidFill>
            <a:schemeClr val="bg1"/>
          </a:solidFill>
          <a:latin typeface="Arial" charset="0"/>
        </a:defRPr>
      </a:lvl6pPr>
      <a:lvl7pPr marL="914400" algn="l" rtl="0" eaLnBrk="1" fontAlgn="base" hangingPunct="1">
        <a:spcBef>
          <a:spcPct val="0"/>
        </a:spcBef>
        <a:spcAft>
          <a:spcPct val="0"/>
        </a:spcAft>
        <a:defRPr sz="2600" b="1">
          <a:solidFill>
            <a:schemeClr val="bg1"/>
          </a:solidFill>
          <a:latin typeface="Arial" charset="0"/>
        </a:defRPr>
      </a:lvl7pPr>
      <a:lvl8pPr marL="1371600" algn="l" rtl="0" eaLnBrk="1" fontAlgn="base" hangingPunct="1">
        <a:spcBef>
          <a:spcPct val="0"/>
        </a:spcBef>
        <a:spcAft>
          <a:spcPct val="0"/>
        </a:spcAft>
        <a:defRPr sz="2600" b="1">
          <a:solidFill>
            <a:schemeClr val="bg1"/>
          </a:solidFill>
          <a:latin typeface="Arial" charset="0"/>
        </a:defRPr>
      </a:lvl8pPr>
      <a:lvl9pPr marL="1828800" algn="l" rtl="0" eaLnBrk="1" fontAlgn="base" hangingPunct="1">
        <a:spcBef>
          <a:spcPct val="0"/>
        </a:spcBef>
        <a:spcAft>
          <a:spcPct val="0"/>
        </a:spcAft>
        <a:defRPr sz="2600" b="1">
          <a:solidFill>
            <a:schemeClr val="bg1"/>
          </a:solidFill>
          <a:latin typeface="Arial" charset="0"/>
        </a:defRPr>
      </a:lvl9pPr>
    </p:titleStyle>
    <p:bodyStyle>
      <a:lvl1pPr marL="225425" indent="-225425" algn="l" rtl="0" fontAlgn="base">
        <a:spcBef>
          <a:spcPct val="20000"/>
        </a:spcBef>
        <a:spcAft>
          <a:spcPct val="0"/>
        </a:spcAft>
        <a:buClr>
          <a:schemeClr val="tx2"/>
        </a:buClr>
        <a:buSzPct val="105000"/>
        <a:buChar char="•"/>
        <a:defRPr sz="2200">
          <a:solidFill>
            <a:srgbClr val="333333"/>
          </a:solidFill>
          <a:latin typeface="+mn-lt"/>
          <a:ea typeface="+mn-ea"/>
          <a:cs typeface="+mn-cs"/>
        </a:defRPr>
      </a:lvl1pPr>
      <a:lvl2pPr marL="688975" indent="-231775" algn="l" rtl="0" fontAlgn="base">
        <a:spcBef>
          <a:spcPct val="20000"/>
        </a:spcBef>
        <a:spcAft>
          <a:spcPct val="0"/>
        </a:spcAft>
        <a:buClr>
          <a:schemeClr val="tx2"/>
        </a:buClr>
        <a:buSzPct val="105000"/>
        <a:buChar char="•"/>
        <a:defRPr sz="2200">
          <a:solidFill>
            <a:srgbClr val="333333"/>
          </a:solidFill>
          <a:latin typeface="+mn-lt"/>
        </a:defRPr>
      </a:lvl2pPr>
      <a:lvl3pPr marL="914400" algn="l" rtl="0" fontAlgn="base">
        <a:spcBef>
          <a:spcPct val="10000"/>
        </a:spcBef>
        <a:spcAft>
          <a:spcPct val="0"/>
        </a:spcAft>
        <a:buClr>
          <a:srgbClr val="006699"/>
        </a:buClr>
        <a:buSzPct val="105000"/>
        <a:buChar char="•"/>
        <a:defRPr sz="2000" i="1">
          <a:solidFill>
            <a:srgbClr val="5F5F5F"/>
          </a:solidFill>
          <a:latin typeface="+mn-lt"/>
        </a:defRPr>
      </a:lvl3pPr>
      <a:lvl4pPr marL="1379538" indent="-233363" algn="l" rtl="0" fontAlgn="base">
        <a:spcBef>
          <a:spcPct val="20000"/>
        </a:spcBef>
        <a:spcAft>
          <a:spcPct val="0"/>
        </a:spcAft>
        <a:buClr>
          <a:schemeClr val="tx2"/>
        </a:buClr>
        <a:buSzPct val="105000"/>
        <a:buChar char="•"/>
        <a:defRPr sz="2000">
          <a:solidFill>
            <a:srgbClr val="333333"/>
          </a:solidFill>
          <a:latin typeface="+mn-lt"/>
        </a:defRPr>
      </a:lvl4pPr>
      <a:lvl5pPr marL="1828800" indent="-231775" algn="l" rtl="0" fontAlgn="base">
        <a:spcBef>
          <a:spcPct val="20000"/>
        </a:spcBef>
        <a:spcAft>
          <a:spcPct val="0"/>
        </a:spcAft>
        <a:buClr>
          <a:schemeClr val="tx2"/>
        </a:buClr>
        <a:buSzPct val="105000"/>
        <a:buChar char="•"/>
        <a:defRPr sz="2000">
          <a:solidFill>
            <a:srgbClr val="333333"/>
          </a:solidFill>
          <a:latin typeface="+mn-lt"/>
        </a:defRPr>
      </a:lvl5pPr>
      <a:lvl6pPr marL="2286000" indent="-231775" algn="l" rtl="0" eaLnBrk="1" fontAlgn="base" hangingPunct="1">
        <a:spcBef>
          <a:spcPct val="20000"/>
        </a:spcBef>
        <a:spcAft>
          <a:spcPct val="0"/>
        </a:spcAft>
        <a:buClr>
          <a:schemeClr val="tx2"/>
        </a:buClr>
        <a:buSzPct val="105000"/>
        <a:buChar char="•"/>
        <a:defRPr>
          <a:solidFill>
            <a:srgbClr val="333333"/>
          </a:solidFill>
          <a:latin typeface="+mn-lt"/>
        </a:defRPr>
      </a:lvl6pPr>
      <a:lvl7pPr marL="2743200" indent="-231775" algn="l" rtl="0" eaLnBrk="1" fontAlgn="base" hangingPunct="1">
        <a:spcBef>
          <a:spcPct val="20000"/>
        </a:spcBef>
        <a:spcAft>
          <a:spcPct val="0"/>
        </a:spcAft>
        <a:buClr>
          <a:schemeClr val="tx2"/>
        </a:buClr>
        <a:buSzPct val="105000"/>
        <a:buChar char="•"/>
        <a:defRPr>
          <a:solidFill>
            <a:srgbClr val="333333"/>
          </a:solidFill>
          <a:latin typeface="+mn-lt"/>
        </a:defRPr>
      </a:lvl7pPr>
      <a:lvl8pPr marL="3200400" indent="-231775" algn="l" rtl="0" eaLnBrk="1" fontAlgn="base" hangingPunct="1">
        <a:spcBef>
          <a:spcPct val="20000"/>
        </a:spcBef>
        <a:spcAft>
          <a:spcPct val="0"/>
        </a:spcAft>
        <a:buClr>
          <a:schemeClr val="tx2"/>
        </a:buClr>
        <a:buSzPct val="105000"/>
        <a:buChar char="•"/>
        <a:defRPr>
          <a:solidFill>
            <a:srgbClr val="333333"/>
          </a:solidFill>
          <a:latin typeface="+mn-lt"/>
        </a:defRPr>
      </a:lvl8pPr>
      <a:lvl9pPr marL="3657600" indent="-231775" algn="l" rtl="0" eaLnBrk="1" fontAlgn="base" hangingPunct="1">
        <a:spcBef>
          <a:spcPct val="20000"/>
        </a:spcBef>
        <a:spcAft>
          <a:spcPct val="0"/>
        </a:spcAft>
        <a:buClr>
          <a:schemeClr val="tx2"/>
        </a:buClr>
        <a:buSzPct val="105000"/>
        <a:buChar char="•"/>
        <a:defRPr>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3" Type="http://schemas.openxmlformats.org/officeDocument/2006/relationships/image" Target="../media/image31.png"/><Relationship Id="rId21" Type="http://schemas.openxmlformats.org/officeDocument/2006/relationships/image" Target="../media/image49.jpe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jpe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notesSlide" Target="../notesSlides/notesSlide13.xml"/><Relationship Id="rId16" Type="http://schemas.openxmlformats.org/officeDocument/2006/relationships/image" Target="../media/image44.png"/><Relationship Id="rId20" Type="http://schemas.openxmlformats.org/officeDocument/2006/relationships/image" Target="../media/image48.jpeg"/><Relationship Id="rId29"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3.png"/><Relationship Id="rId15" Type="http://schemas.openxmlformats.org/officeDocument/2006/relationships/image" Target="../media/image43.jpe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jpeg"/><Relationship Id="rId31" Type="http://schemas.openxmlformats.org/officeDocument/2006/relationships/image" Target="../media/image59.png"/><Relationship Id="rId4" Type="http://schemas.openxmlformats.org/officeDocument/2006/relationships/image" Target="../media/image32.jpe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jpeg"/><Relationship Id="rId27" Type="http://schemas.openxmlformats.org/officeDocument/2006/relationships/image" Target="../media/image55.png"/><Relationship Id="rId30" Type="http://schemas.openxmlformats.org/officeDocument/2006/relationships/image" Target="../media/image58.jpeg"/><Relationship Id="rId35"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1.gif"/><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ChangeArrowheads="1"/>
          </p:cNvSpPr>
          <p:nvPr/>
        </p:nvSpPr>
        <p:spPr bwMode="auto">
          <a:xfrm>
            <a:off x="0" y="0"/>
            <a:ext cx="9144000" cy="6858000"/>
          </a:xfrm>
          <a:prstGeom prst="rect">
            <a:avLst/>
          </a:prstGeom>
          <a:gradFill rotWithShape="1">
            <a:gsLst>
              <a:gs pos="0">
                <a:schemeClr val="tx2"/>
              </a:gs>
              <a:gs pos="100000">
                <a:schemeClr val="tx2">
                  <a:gamma/>
                  <a:shade val="69804"/>
                  <a:invGamma/>
                </a:schemeClr>
              </a:gs>
            </a:gsLst>
            <a:lin ang="5400000" scaled="1"/>
          </a:gradFill>
          <a:ln w="9525">
            <a:noFill/>
            <a:miter lim="800000"/>
            <a:headEnd/>
            <a:tailEnd/>
          </a:ln>
          <a:effectLst/>
        </p:spPr>
        <p:txBody>
          <a:bodyPr wrap="none" anchor="ctr">
            <a:spAutoFit/>
          </a:bodyPr>
          <a:lstStyle/>
          <a:p>
            <a:endParaRPr lang="en-US"/>
          </a:p>
        </p:txBody>
      </p:sp>
      <p:sp>
        <p:nvSpPr>
          <p:cNvPr id="12296" name="Text Box 8"/>
          <p:cNvSpPr txBox="1">
            <a:spLocks noChangeArrowheads="1"/>
          </p:cNvSpPr>
          <p:nvPr/>
        </p:nvSpPr>
        <p:spPr bwMode="auto">
          <a:xfrm>
            <a:off x="25400" y="-55563"/>
            <a:ext cx="9144000" cy="69580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just">
              <a:lnSpc>
                <a:spcPct val="120000"/>
              </a:lnSpc>
              <a:spcBef>
                <a:spcPct val="50000"/>
              </a:spcBef>
            </a:pPr>
            <a:r>
              <a:rPr lang="en-US" sz="1500">
                <a:solidFill>
                  <a:schemeClr val="hlink"/>
                </a:solidFill>
              </a:rPr>
              <a:t>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PEOPLE BEHIND BIRT   THE </a:t>
            </a:r>
            <a:endParaRPr lang="en-US" sz="1500"/>
          </a:p>
        </p:txBody>
      </p:sp>
      <p:sp>
        <p:nvSpPr>
          <p:cNvPr id="12291" name="Rectangle 8"/>
          <p:cNvSpPr>
            <a:spLocks noChangeArrowheads="1"/>
          </p:cNvSpPr>
          <p:nvPr/>
        </p:nvSpPr>
        <p:spPr bwMode="auto">
          <a:xfrm>
            <a:off x="0" y="1381125"/>
            <a:ext cx="9144000" cy="2997200"/>
          </a:xfrm>
          <a:prstGeom prst="rect">
            <a:avLst/>
          </a:prstGeom>
          <a:solidFill>
            <a:schemeClr val="bg1"/>
          </a:solidFill>
          <a:ln w="9525" algn="ctr">
            <a:noFill/>
            <a:round/>
            <a:headEnd/>
            <a:tailEnd/>
          </a:ln>
        </p:spPr>
        <p:txBody>
          <a:bodyPr>
            <a:spAutoFit/>
          </a:bodyPr>
          <a:lstStyle/>
          <a:p>
            <a:endParaRPr lang="en-US" b="0"/>
          </a:p>
        </p:txBody>
      </p:sp>
      <p:pic>
        <p:nvPicPr>
          <p:cNvPr id="12292" name="Picture 8"/>
          <p:cNvPicPr>
            <a:picLocks noChangeAspect="1" noChangeArrowheads="1"/>
          </p:cNvPicPr>
          <p:nvPr/>
        </p:nvPicPr>
        <p:blipFill>
          <a:blip r:embed="rId3" cstate="print"/>
          <a:srcRect/>
          <a:stretch>
            <a:fillRect/>
          </a:stretch>
        </p:blipFill>
        <p:spPr bwMode="auto">
          <a:xfrm>
            <a:off x="1076325" y="1781175"/>
            <a:ext cx="7151688" cy="2190750"/>
          </a:xfrm>
          <a:prstGeom prst="rect">
            <a:avLst/>
          </a:prstGeom>
          <a:noFill/>
          <a:ln w="9525">
            <a:noFill/>
            <a:miter lim="800000"/>
            <a:headEnd/>
            <a:tailEnd/>
          </a:ln>
        </p:spPr>
      </p:pic>
      <p:pic>
        <p:nvPicPr>
          <p:cNvPr id="12295" name="Picture 10" descr="5053861-504x758"/>
          <p:cNvPicPr>
            <a:picLocks noChangeAspect="1" noChangeArrowheads="1"/>
          </p:cNvPicPr>
          <p:nvPr/>
        </p:nvPicPr>
        <p:blipFill>
          <a:blip r:embed="rId4" cstate="print"/>
          <a:srcRect l="29910" t="4453" r="1843"/>
          <a:stretch>
            <a:fillRect/>
          </a:stretch>
        </p:blipFill>
        <p:spPr bwMode="auto">
          <a:xfrm>
            <a:off x="6630988" y="4227513"/>
            <a:ext cx="2070100" cy="2020887"/>
          </a:xfrm>
          <a:prstGeom prst="rect">
            <a:avLst/>
          </a:prstGeom>
          <a:noFill/>
          <a:ln w="9525">
            <a:noFill/>
            <a:miter lim="800000"/>
            <a:headEnd/>
            <a:tailEnd/>
          </a:ln>
          <a:effectLst>
            <a:outerShdw dist="71842" dir="2700000" algn="ctr" rotWithShape="0">
              <a:srgbClr val="808080">
                <a:alpha val="50000"/>
              </a:srgbClr>
            </a:outerShdw>
          </a:effec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27651" name="Rectangle 3"/>
          <p:cNvSpPr>
            <a:spLocks noGrp="1" noChangeArrowheads="1"/>
          </p:cNvSpPr>
          <p:nvPr>
            <p:ph type="title"/>
          </p:nvPr>
        </p:nvSpPr>
        <p:spPr/>
        <p:txBody>
          <a:bodyPr/>
          <a:lstStyle/>
          <a:p>
            <a:r>
              <a:rPr lang="en-US" smtClean="0"/>
              <a:t>Getting to Know BIRT</a:t>
            </a:r>
          </a:p>
        </p:txBody>
      </p:sp>
      <p:grpSp>
        <p:nvGrpSpPr>
          <p:cNvPr id="3" name="Group 12"/>
          <p:cNvGrpSpPr>
            <a:grpSpLocks/>
          </p:cNvGrpSpPr>
          <p:nvPr/>
        </p:nvGrpSpPr>
        <p:grpSpPr bwMode="auto">
          <a:xfrm>
            <a:off x="7488238" y="4765675"/>
            <a:ext cx="1290637" cy="1289050"/>
            <a:chOff x="6756400" y="1747520"/>
            <a:chExt cx="1574800" cy="1574800"/>
          </a:xfrm>
        </p:grpSpPr>
        <p:sp>
          <p:nvSpPr>
            <p:cNvPr id="14" name="Rounded Rectangle 13"/>
            <p:cNvSpPr/>
            <p:nvPr/>
          </p:nvSpPr>
          <p:spPr>
            <a:xfrm>
              <a:off x="6756400" y="1747520"/>
              <a:ext cx="1574800" cy="1574800"/>
            </a:xfrm>
            <a:prstGeom prst="roundRect">
              <a:avLst/>
            </a:prstGeom>
            <a:solidFill>
              <a:schemeClr val="accent3"/>
            </a:solidFill>
            <a:ln>
              <a:solidFill>
                <a:schemeClr val="bg2">
                  <a:lumMod val="60000"/>
                  <a:lumOff val="40000"/>
                </a:schemeClr>
              </a:solidFill>
            </a:ln>
            <a:effectLst>
              <a:glow rad="228600">
                <a:schemeClr val="accent1">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800" b="1" dirty="0">
                  <a:solidFill>
                    <a:schemeClr val="bg2">
                      <a:lumMod val="75000"/>
                    </a:schemeClr>
                  </a:solidFill>
                </a:rPr>
                <a:t>DEMO</a:t>
              </a:r>
            </a:p>
          </p:txBody>
        </p:sp>
        <p:pic>
          <p:nvPicPr>
            <p:cNvPr id="27656" name="Picture 5" descr="j0434799[1]"/>
            <p:cNvPicPr>
              <a:picLocks noChangeAspect="1" noChangeArrowheads="1"/>
            </p:cNvPicPr>
            <p:nvPr/>
          </p:nvPicPr>
          <p:blipFill>
            <a:blip r:embed="rId3" cstate="print"/>
            <a:srcRect/>
            <a:stretch>
              <a:fillRect/>
            </a:stretch>
          </p:blipFill>
          <p:spPr bwMode="auto">
            <a:xfrm>
              <a:off x="6969760" y="2143760"/>
              <a:ext cx="1102360" cy="1102360"/>
            </a:xfrm>
            <a:prstGeom prst="rect">
              <a:avLst/>
            </a:prstGeom>
            <a:noFill/>
            <a:ln w="9525">
              <a:noFill/>
              <a:miter lim="800000"/>
              <a:headEnd/>
              <a:tailEnd/>
            </a:ln>
          </p:spPr>
        </p:pic>
      </p:grpSp>
      <p:pic>
        <p:nvPicPr>
          <p:cNvPr id="27657" name="Picture 9" descr="catalog"/>
          <p:cNvPicPr>
            <a:picLocks noChangeAspect="1" noChangeArrowheads="1"/>
          </p:cNvPicPr>
          <p:nvPr/>
        </p:nvPicPr>
        <p:blipFill>
          <a:blip r:embed="rId4" cstate="print"/>
          <a:srcRect/>
          <a:stretch>
            <a:fillRect/>
          </a:stretch>
        </p:blipFill>
        <p:spPr bwMode="auto">
          <a:xfrm>
            <a:off x="766763" y="1728788"/>
            <a:ext cx="6067425" cy="4376737"/>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BIRT Example Key Capabilities</a:t>
            </a:r>
          </a:p>
        </p:txBody>
      </p:sp>
      <p:sp>
        <p:nvSpPr>
          <p:cNvPr id="28675" name="Rectangle 3"/>
          <p:cNvSpPr>
            <a:spLocks noGrp="1" noChangeArrowheads="1"/>
          </p:cNvSpPr>
          <p:nvPr>
            <p:ph type="body" idx="4294967295"/>
          </p:nvPr>
        </p:nvSpPr>
        <p:spPr>
          <a:xfrm>
            <a:off x="110170" y="1524000"/>
            <a:ext cx="4551363" cy="5060950"/>
          </a:xfrm>
        </p:spPr>
        <p:txBody>
          <a:bodyPr/>
          <a:lstStyle/>
          <a:p>
            <a:pPr marL="0" indent="0">
              <a:lnSpc>
                <a:spcPct val="90000"/>
              </a:lnSpc>
              <a:buFontTx/>
              <a:buNone/>
            </a:pPr>
            <a:r>
              <a:rPr lang="en-US" sz="1700" b="1" i="1" dirty="0" smtClean="0">
                <a:solidFill>
                  <a:schemeClr val="tx2"/>
                </a:solidFill>
              </a:rPr>
              <a:t>Very Simple to Very Complex Layouts</a:t>
            </a:r>
          </a:p>
          <a:p>
            <a:pPr marL="457200" lvl="1" indent="-228600">
              <a:lnSpc>
                <a:spcPct val="90000"/>
              </a:lnSpc>
              <a:spcBef>
                <a:spcPct val="5000"/>
              </a:spcBef>
            </a:pPr>
            <a:r>
              <a:rPr lang="en-US" sz="1700" dirty="0" smtClean="0"/>
              <a:t>Listings, cross-tab, dashboard, pixel-perfect, charts …</a:t>
            </a:r>
          </a:p>
          <a:p>
            <a:pPr marL="457200" lvl="1" indent="-228600">
              <a:lnSpc>
                <a:spcPct val="90000"/>
              </a:lnSpc>
              <a:spcBef>
                <a:spcPct val="5000"/>
              </a:spcBef>
            </a:pPr>
            <a:r>
              <a:rPr lang="en-US" sz="1700" dirty="0" smtClean="0"/>
              <a:t>Grouping, advanced aggregations, sub-totals, calculations</a:t>
            </a:r>
          </a:p>
          <a:p>
            <a:pPr marL="457200" lvl="1" indent="-228600">
              <a:lnSpc>
                <a:spcPct val="90000"/>
              </a:lnSpc>
              <a:spcBef>
                <a:spcPct val="5000"/>
              </a:spcBef>
            </a:pPr>
            <a:r>
              <a:rPr lang="en-US" sz="1700" dirty="0" smtClean="0"/>
              <a:t>Multi-section and sub-reports</a:t>
            </a:r>
          </a:p>
          <a:p>
            <a:pPr marL="457200" lvl="1" indent="-228600">
              <a:lnSpc>
                <a:spcPct val="90000"/>
              </a:lnSpc>
              <a:spcBef>
                <a:spcPct val="5000"/>
              </a:spcBef>
            </a:pPr>
            <a:r>
              <a:rPr lang="en-US" sz="1700" dirty="0" smtClean="0"/>
              <a:t>Conditional sections and logic</a:t>
            </a:r>
          </a:p>
          <a:p>
            <a:pPr marL="457200" lvl="1" indent="-228600">
              <a:lnSpc>
                <a:spcPct val="90000"/>
              </a:lnSpc>
              <a:spcBef>
                <a:spcPct val="5000"/>
              </a:spcBef>
            </a:pPr>
            <a:r>
              <a:rPr lang="en-US" sz="1700" dirty="0" smtClean="0"/>
              <a:t>Full programmatic control/scripting</a:t>
            </a:r>
          </a:p>
          <a:p>
            <a:pPr marL="457200" lvl="1" indent="-228600">
              <a:lnSpc>
                <a:spcPct val="90000"/>
              </a:lnSpc>
              <a:spcBef>
                <a:spcPct val="5000"/>
              </a:spcBef>
            </a:pPr>
            <a:r>
              <a:rPr lang="en-US" sz="1700" dirty="0" smtClean="0"/>
              <a:t>Embedded images…</a:t>
            </a:r>
          </a:p>
          <a:p>
            <a:pPr marL="0" indent="0">
              <a:lnSpc>
                <a:spcPct val="90000"/>
              </a:lnSpc>
              <a:spcBef>
                <a:spcPct val="50000"/>
              </a:spcBef>
              <a:buFontTx/>
              <a:buNone/>
            </a:pPr>
            <a:r>
              <a:rPr lang="en-US" sz="1700" b="1" i="1" dirty="0" smtClean="0">
                <a:solidFill>
                  <a:schemeClr val="tx2"/>
                </a:solidFill>
              </a:rPr>
              <a:t>Comprehensive Data Access</a:t>
            </a:r>
          </a:p>
          <a:p>
            <a:pPr marL="457200" lvl="1" indent="-228600">
              <a:lnSpc>
                <a:spcPct val="90000"/>
              </a:lnSpc>
              <a:spcBef>
                <a:spcPct val="5000"/>
              </a:spcBef>
            </a:pPr>
            <a:r>
              <a:rPr lang="en-US" sz="1700" dirty="0" smtClean="0"/>
              <a:t>SQL databases, Web Services, Flat Files, XML, scripted data sources …</a:t>
            </a:r>
          </a:p>
          <a:p>
            <a:pPr marL="457200" lvl="1" indent="-228600">
              <a:lnSpc>
                <a:spcPct val="90000"/>
              </a:lnSpc>
              <a:spcBef>
                <a:spcPct val="5000"/>
              </a:spcBef>
            </a:pPr>
            <a:r>
              <a:rPr lang="en-US" sz="1700" dirty="0" smtClean="0"/>
              <a:t>Multiple data sources in one design…</a:t>
            </a:r>
          </a:p>
          <a:p>
            <a:pPr marL="0" indent="0">
              <a:lnSpc>
                <a:spcPct val="90000"/>
              </a:lnSpc>
              <a:spcBef>
                <a:spcPct val="50000"/>
              </a:spcBef>
              <a:buFontTx/>
              <a:buNone/>
            </a:pPr>
            <a:r>
              <a:rPr lang="en-US" sz="1700" b="1" i="1" dirty="0" smtClean="0">
                <a:solidFill>
                  <a:schemeClr val="tx2"/>
                </a:solidFill>
              </a:rPr>
              <a:t>Output Formats</a:t>
            </a:r>
          </a:p>
          <a:p>
            <a:pPr marL="457200" lvl="1" indent="-228600">
              <a:lnSpc>
                <a:spcPct val="90000"/>
              </a:lnSpc>
              <a:spcBef>
                <a:spcPct val="5000"/>
              </a:spcBef>
            </a:pPr>
            <a:r>
              <a:rPr lang="en-US" sz="1700" dirty="0" smtClean="0"/>
              <a:t>HTML, PDF, Excel, Word, PowerPoint…</a:t>
            </a:r>
          </a:p>
          <a:p>
            <a:pPr marL="457200" lvl="1" indent="-228600">
              <a:lnSpc>
                <a:spcPct val="90000"/>
              </a:lnSpc>
              <a:spcBef>
                <a:spcPct val="5000"/>
              </a:spcBef>
            </a:pPr>
            <a:r>
              <a:rPr lang="en-US" sz="1700" dirty="0" smtClean="0"/>
              <a:t>Internationalization of labels and text</a:t>
            </a:r>
          </a:p>
          <a:p>
            <a:pPr marL="457200" lvl="1" indent="-228600">
              <a:lnSpc>
                <a:spcPct val="90000"/>
              </a:lnSpc>
              <a:spcBef>
                <a:spcPct val="5000"/>
              </a:spcBef>
            </a:pPr>
            <a:r>
              <a:rPr lang="en-US" sz="1700" dirty="0" smtClean="0"/>
              <a:t>Bi-Directional language display</a:t>
            </a:r>
          </a:p>
        </p:txBody>
      </p:sp>
      <p:sp>
        <p:nvSpPr>
          <p:cNvPr id="28676" name="Rectangle 4"/>
          <p:cNvSpPr>
            <a:spLocks noChangeArrowheads="1"/>
          </p:cNvSpPr>
          <p:nvPr/>
        </p:nvSpPr>
        <p:spPr bwMode="auto">
          <a:xfrm>
            <a:off x="4625975" y="1511300"/>
            <a:ext cx="4314825" cy="5060950"/>
          </a:xfrm>
          <a:prstGeom prst="rect">
            <a:avLst/>
          </a:prstGeom>
          <a:noFill/>
          <a:ln w="9525">
            <a:noFill/>
            <a:miter lim="800000"/>
            <a:headEnd/>
            <a:tailEnd/>
          </a:ln>
        </p:spPr>
        <p:txBody>
          <a:bodyPr/>
          <a:lstStyle/>
          <a:p>
            <a:pPr>
              <a:spcBef>
                <a:spcPct val="5000"/>
              </a:spcBef>
              <a:buClr>
                <a:schemeClr val="tx2"/>
              </a:buClr>
              <a:buSzPct val="105000"/>
            </a:pPr>
            <a:r>
              <a:rPr lang="en-US" sz="1700" b="1" i="1">
                <a:solidFill>
                  <a:schemeClr val="tx2"/>
                </a:solidFill>
              </a:rPr>
              <a:t>Re-use and Developer Productivity</a:t>
            </a:r>
          </a:p>
          <a:p>
            <a:pPr lvl="1" indent="-228600">
              <a:spcBef>
                <a:spcPct val="5000"/>
              </a:spcBef>
              <a:buClr>
                <a:schemeClr val="tx2"/>
              </a:buClr>
              <a:buSzPct val="105000"/>
              <a:buFontTx/>
              <a:buChar char="•"/>
            </a:pPr>
            <a:r>
              <a:rPr lang="en-US" sz="1700">
                <a:solidFill>
                  <a:srgbClr val="333333"/>
                </a:solidFill>
              </a:rPr>
              <a:t>Library support for publishing and sharing components</a:t>
            </a:r>
          </a:p>
          <a:p>
            <a:pPr lvl="1" indent="-228600">
              <a:spcBef>
                <a:spcPct val="5000"/>
              </a:spcBef>
              <a:buClr>
                <a:schemeClr val="tx2"/>
              </a:buClr>
              <a:buSzPct val="105000"/>
              <a:buFontTx/>
              <a:buChar char="•"/>
            </a:pPr>
            <a:r>
              <a:rPr lang="en-US" sz="1700">
                <a:solidFill>
                  <a:srgbClr val="333333"/>
                </a:solidFill>
              </a:rPr>
              <a:t>Leverages common standards (SQL, HTML, JavaScript, Java, XML)</a:t>
            </a:r>
          </a:p>
          <a:p>
            <a:pPr lvl="1" indent="-228600">
              <a:spcBef>
                <a:spcPct val="5000"/>
              </a:spcBef>
              <a:buClr>
                <a:schemeClr val="tx2"/>
              </a:buClr>
              <a:buSzPct val="105000"/>
              <a:buFontTx/>
              <a:buChar char="•"/>
            </a:pPr>
            <a:r>
              <a:rPr lang="en-US" sz="1700">
                <a:solidFill>
                  <a:srgbClr val="333333"/>
                </a:solidFill>
              </a:rPr>
              <a:t>Cascading Style Sheets</a:t>
            </a:r>
          </a:p>
          <a:p>
            <a:pPr lvl="1" indent="-228600">
              <a:spcBef>
                <a:spcPct val="5000"/>
              </a:spcBef>
              <a:buClr>
                <a:schemeClr val="tx2"/>
              </a:buClr>
              <a:buSzPct val="105000"/>
              <a:buFontTx/>
              <a:buChar char="•"/>
            </a:pPr>
            <a:r>
              <a:rPr lang="en-US" sz="1700">
                <a:solidFill>
                  <a:srgbClr val="333333"/>
                </a:solidFill>
              </a:rPr>
              <a:t>Built-in debugger…</a:t>
            </a:r>
          </a:p>
          <a:p>
            <a:pPr>
              <a:spcBef>
                <a:spcPct val="50000"/>
              </a:spcBef>
              <a:buClr>
                <a:schemeClr val="tx2"/>
              </a:buClr>
              <a:buSzPct val="105000"/>
            </a:pPr>
            <a:r>
              <a:rPr lang="en-US" sz="1700" b="1" i="1">
                <a:solidFill>
                  <a:schemeClr val="tx2"/>
                </a:solidFill>
              </a:rPr>
              <a:t>Interactivity and Linking</a:t>
            </a:r>
          </a:p>
          <a:p>
            <a:pPr lvl="1" indent="-228600">
              <a:spcBef>
                <a:spcPct val="5000"/>
              </a:spcBef>
              <a:buClr>
                <a:schemeClr val="tx2"/>
              </a:buClr>
              <a:buSzPct val="105000"/>
              <a:buFontTx/>
              <a:buChar char="•"/>
            </a:pPr>
            <a:r>
              <a:rPr lang="en-US" sz="1700">
                <a:solidFill>
                  <a:srgbClr val="333333"/>
                </a:solidFill>
              </a:rPr>
              <a:t>Data driven hyperlinks</a:t>
            </a:r>
          </a:p>
          <a:p>
            <a:pPr lvl="1" indent="-228600">
              <a:spcBef>
                <a:spcPct val="5000"/>
              </a:spcBef>
              <a:buClr>
                <a:schemeClr val="tx2"/>
              </a:buClr>
              <a:buSzPct val="105000"/>
              <a:buFontTx/>
              <a:buChar char="•"/>
            </a:pPr>
            <a:r>
              <a:rPr lang="en-US" sz="1700">
                <a:solidFill>
                  <a:srgbClr val="333333"/>
                </a:solidFill>
              </a:rPr>
              <a:t>Drill-through charts and graphics… </a:t>
            </a:r>
          </a:p>
          <a:p>
            <a:pPr>
              <a:spcBef>
                <a:spcPct val="50000"/>
              </a:spcBef>
              <a:buClr>
                <a:schemeClr val="tx2"/>
              </a:buClr>
              <a:buSzPct val="105000"/>
            </a:pPr>
            <a:r>
              <a:rPr lang="en-US" sz="1700" b="1" i="1">
                <a:solidFill>
                  <a:schemeClr val="tx2"/>
                </a:solidFill>
              </a:rPr>
              <a:t>Multiple Usage and Productivity Aids</a:t>
            </a:r>
          </a:p>
          <a:p>
            <a:pPr lvl="1" indent="-228600">
              <a:spcBef>
                <a:spcPct val="5000"/>
              </a:spcBef>
              <a:buClr>
                <a:schemeClr val="tx2"/>
              </a:buClr>
              <a:buSzPct val="105000"/>
              <a:buFontTx/>
              <a:buChar char="•"/>
            </a:pPr>
            <a:r>
              <a:rPr lang="en-US" sz="1700">
                <a:solidFill>
                  <a:srgbClr val="333333"/>
                </a:solidFill>
              </a:rPr>
              <a:t>Graphical layout and design</a:t>
            </a:r>
          </a:p>
          <a:p>
            <a:pPr lvl="1" indent="-228600">
              <a:spcBef>
                <a:spcPct val="5000"/>
              </a:spcBef>
              <a:buClr>
                <a:schemeClr val="tx2"/>
              </a:buClr>
              <a:buSzPct val="105000"/>
              <a:buFontTx/>
              <a:buChar char="•"/>
            </a:pPr>
            <a:r>
              <a:rPr lang="en-US" sz="1700">
                <a:solidFill>
                  <a:srgbClr val="333333"/>
                </a:solidFill>
              </a:rPr>
              <a:t>Query &amp; metadata editors</a:t>
            </a:r>
          </a:p>
          <a:p>
            <a:pPr lvl="1" indent="-228600">
              <a:spcBef>
                <a:spcPct val="5000"/>
              </a:spcBef>
              <a:buClr>
                <a:schemeClr val="tx2"/>
              </a:buClr>
              <a:buSzPct val="105000"/>
              <a:buFontTx/>
              <a:buChar char="•"/>
            </a:pPr>
            <a:r>
              <a:rPr lang="en-US" sz="1700">
                <a:solidFill>
                  <a:srgbClr val="333333"/>
                </a:solidFill>
              </a:rPr>
              <a:t>Formatting Builder </a:t>
            </a:r>
          </a:p>
          <a:p>
            <a:pPr lvl="1" indent="-228600">
              <a:spcBef>
                <a:spcPct val="5000"/>
              </a:spcBef>
              <a:buClr>
                <a:schemeClr val="tx2"/>
              </a:buClr>
              <a:buSzPct val="105000"/>
              <a:buFontTx/>
              <a:buChar char="•"/>
            </a:pPr>
            <a:r>
              <a:rPr lang="en-US" sz="1700">
                <a:solidFill>
                  <a:srgbClr val="333333"/>
                </a:solidFill>
              </a:rPr>
              <a:t>Grouping Builder</a:t>
            </a:r>
          </a:p>
          <a:p>
            <a:pPr lvl="1" indent="-228600">
              <a:spcBef>
                <a:spcPct val="5000"/>
              </a:spcBef>
              <a:buClr>
                <a:schemeClr val="tx2"/>
              </a:buClr>
              <a:buSzPct val="105000"/>
              <a:buFontTx/>
              <a:buChar char="•"/>
            </a:pPr>
            <a:r>
              <a:rPr lang="en-US" sz="1700">
                <a:solidFill>
                  <a:srgbClr val="333333"/>
                </a:solidFill>
              </a:rPr>
              <a:t>Customizable cheat sheets and templates…</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29699" name="Rectangle 3"/>
          <p:cNvSpPr>
            <a:spLocks noGrp="1" noChangeArrowheads="1"/>
          </p:cNvSpPr>
          <p:nvPr>
            <p:ph type="title"/>
          </p:nvPr>
        </p:nvSpPr>
        <p:spPr/>
        <p:txBody>
          <a:bodyPr/>
          <a:lstStyle/>
          <a:p>
            <a:r>
              <a:rPr lang="en-US" smtClean="0"/>
              <a:t>BIRT Design Gallery</a:t>
            </a:r>
          </a:p>
        </p:txBody>
      </p:sp>
      <p:sp>
        <p:nvSpPr>
          <p:cNvPr id="29700" name="Text Box 4"/>
          <p:cNvSpPr txBox="1">
            <a:spLocks noChangeArrowheads="1"/>
          </p:cNvSpPr>
          <p:nvPr/>
        </p:nvSpPr>
        <p:spPr bwMode="auto">
          <a:xfrm>
            <a:off x="6515100" y="2127250"/>
            <a:ext cx="2476500" cy="336550"/>
          </a:xfrm>
          <a:prstGeom prst="rect">
            <a:avLst/>
          </a:prstGeom>
          <a:noFill/>
          <a:ln w="9525">
            <a:noFill/>
            <a:miter lim="800000"/>
            <a:headEnd/>
            <a:tailEnd/>
          </a:ln>
          <a:effectLst/>
        </p:spPr>
        <p:txBody>
          <a:bodyPr>
            <a:spAutoFit/>
          </a:bodyPr>
          <a:lstStyle/>
          <a:p>
            <a:pPr algn="r">
              <a:spcBef>
                <a:spcPct val="50000"/>
              </a:spcBef>
            </a:pPr>
            <a:r>
              <a:rPr lang="en-US" sz="1600" b="1">
                <a:solidFill>
                  <a:srgbClr val="4D4D4D"/>
                </a:solidFill>
                <a:ea typeface="Geneva" pitchFamily="82" charset="-128"/>
                <a:cs typeface="Arial" charset="0"/>
              </a:rPr>
              <a:t>Charts and Tables</a:t>
            </a:r>
          </a:p>
        </p:txBody>
      </p:sp>
      <p:sp>
        <p:nvSpPr>
          <p:cNvPr id="29701" name="Text Box 5"/>
          <p:cNvSpPr txBox="1">
            <a:spLocks noChangeArrowheads="1"/>
          </p:cNvSpPr>
          <p:nvPr/>
        </p:nvSpPr>
        <p:spPr bwMode="auto">
          <a:xfrm>
            <a:off x="254000" y="5292725"/>
            <a:ext cx="3962400" cy="336550"/>
          </a:xfrm>
          <a:prstGeom prst="rect">
            <a:avLst/>
          </a:prstGeom>
          <a:noFill/>
          <a:ln w="9525">
            <a:noFill/>
            <a:miter lim="800000"/>
            <a:headEnd/>
            <a:tailEnd/>
          </a:ln>
          <a:effectLst/>
        </p:spPr>
        <p:txBody>
          <a:bodyPr>
            <a:spAutoFit/>
          </a:bodyPr>
          <a:lstStyle/>
          <a:p>
            <a:pPr>
              <a:spcBef>
                <a:spcPct val="50000"/>
              </a:spcBef>
            </a:pPr>
            <a:r>
              <a:rPr lang="en-US" sz="1600" b="1">
                <a:solidFill>
                  <a:srgbClr val="4D4D4D"/>
                </a:solidFill>
                <a:ea typeface="Geneva" pitchFamily="82" charset="-128"/>
                <a:cs typeface="Arial" charset="0"/>
              </a:rPr>
              <a:t>Listing with Groups and Sub-Totals</a:t>
            </a:r>
          </a:p>
        </p:txBody>
      </p:sp>
      <p:pic>
        <p:nvPicPr>
          <p:cNvPr id="29702" name="Picture 6" descr="group"/>
          <p:cNvPicPr>
            <a:picLocks noChangeAspect="1" noChangeArrowheads="1"/>
          </p:cNvPicPr>
          <p:nvPr/>
        </p:nvPicPr>
        <p:blipFill>
          <a:blip r:embed="rId2" cstate="print"/>
          <a:srcRect/>
          <a:stretch>
            <a:fillRect/>
          </a:stretch>
        </p:blipFill>
        <p:spPr bwMode="auto">
          <a:xfrm>
            <a:off x="277813" y="1517650"/>
            <a:ext cx="4422775" cy="3741738"/>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29703" name="Picture 7" descr="charts and List"/>
          <p:cNvPicPr>
            <a:picLocks noChangeAspect="1" noChangeArrowheads="1"/>
          </p:cNvPicPr>
          <p:nvPr/>
        </p:nvPicPr>
        <p:blipFill>
          <a:blip r:embed="rId3" cstate="print"/>
          <a:srcRect/>
          <a:stretch>
            <a:fillRect/>
          </a:stretch>
        </p:blipFill>
        <p:spPr bwMode="auto">
          <a:xfrm>
            <a:off x="3875088" y="2466975"/>
            <a:ext cx="5064125" cy="3814763"/>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0723" name="Rectangle 3"/>
          <p:cNvSpPr>
            <a:spLocks noGrp="1" noChangeArrowheads="1"/>
          </p:cNvSpPr>
          <p:nvPr>
            <p:ph type="title"/>
          </p:nvPr>
        </p:nvSpPr>
        <p:spPr/>
        <p:txBody>
          <a:bodyPr/>
          <a:lstStyle/>
          <a:p>
            <a:r>
              <a:rPr lang="en-US" smtClean="0"/>
              <a:t>BIRT Design Gallery </a:t>
            </a:r>
          </a:p>
        </p:txBody>
      </p:sp>
      <p:sp>
        <p:nvSpPr>
          <p:cNvPr id="30724" name="Text Box 4"/>
          <p:cNvSpPr txBox="1">
            <a:spLocks noChangeArrowheads="1"/>
          </p:cNvSpPr>
          <p:nvPr/>
        </p:nvSpPr>
        <p:spPr bwMode="auto">
          <a:xfrm>
            <a:off x="215900" y="5118100"/>
            <a:ext cx="3962400" cy="336550"/>
          </a:xfrm>
          <a:prstGeom prst="rect">
            <a:avLst/>
          </a:prstGeom>
          <a:noFill/>
          <a:ln w="9525">
            <a:noFill/>
            <a:miter lim="800000"/>
            <a:headEnd/>
            <a:tailEnd/>
          </a:ln>
          <a:effectLst/>
        </p:spPr>
        <p:txBody>
          <a:bodyPr>
            <a:spAutoFit/>
          </a:bodyPr>
          <a:lstStyle/>
          <a:p>
            <a:pPr>
              <a:spcBef>
                <a:spcPct val="50000"/>
              </a:spcBef>
            </a:pPr>
            <a:r>
              <a:rPr lang="en-US" sz="1600" b="1">
                <a:solidFill>
                  <a:srgbClr val="4D4D4D"/>
                </a:solidFill>
                <a:ea typeface="Geneva" pitchFamily="82" charset="-128"/>
                <a:cs typeface="Arial" charset="0"/>
              </a:rPr>
              <a:t>Crosstabs</a:t>
            </a:r>
          </a:p>
        </p:txBody>
      </p:sp>
      <p:sp>
        <p:nvSpPr>
          <p:cNvPr id="30725" name="Text Box 5"/>
          <p:cNvSpPr txBox="1">
            <a:spLocks noChangeArrowheads="1"/>
          </p:cNvSpPr>
          <p:nvPr/>
        </p:nvSpPr>
        <p:spPr bwMode="auto">
          <a:xfrm>
            <a:off x="4902200" y="2489200"/>
            <a:ext cx="3962400" cy="336550"/>
          </a:xfrm>
          <a:prstGeom prst="rect">
            <a:avLst/>
          </a:prstGeom>
          <a:noFill/>
          <a:ln w="9525">
            <a:noFill/>
            <a:miter lim="800000"/>
            <a:headEnd/>
            <a:tailEnd/>
          </a:ln>
          <a:effectLst/>
        </p:spPr>
        <p:txBody>
          <a:bodyPr>
            <a:spAutoFit/>
          </a:bodyPr>
          <a:lstStyle/>
          <a:p>
            <a:pPr algn="r">
              <a:spcBef>
                <a:spcPct val="50000"/>
              </a:spcBef>
            </a:pPr>
            <a:r>
              <a:rPr lang="en-US" sz="1600" b="1">
                <a:solidFill>
                  <a:srgbClr val="4D4D4D"/>
                </a:solidFill>
                <a:ea typeface="Geneva" pitchFamily="82" charset="-128"/>
                <a:cs typeface="Arial" charset="0"/>
              </a:rPr>
              <a:t>Crosstab and Charts</a:t>
            </a:r>
          </a:p>
        </p:txBody>
      </p:sp>
      <p:pic>
        <p:nvPicPr>
          <p:cNvPr id="30726" name="Picture 6" descr="CrossTab"/>
          <p:cNvPicPr>
            <a:picLocks noChangeAspect="1" noChangeArrowheads="1"/>
          </p:cNvPicPr>
          <p:nvPr/>
        </p:nvPicPr>
        <p:blipFill>
          <a:blip r:embed="rId2" cstate="print"/>
          <a:srcRect/>
          <a:stretch>
            <a:fillRect/>
          </a:stretch>
        </p:blipFill>
        <p:spPr bwMode="auto">
          <a:xfrm>
            <a:off x="285750" y="1698625"/>
            <a:ext cx="4867275" cy="3368675"/>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0727" name="Picture 7" descr="cross"/>
          <p:cNvPicPr>
            <a:picLocks noChangeAspect="1" noChangeArrowheads="1"/>
          </p:cNvPicPr>
          <p:nvPr/>
        </p:nvPicPr>
        <p:blipFill>
          <a:blip r:embed="rId3" cstate="print"/>
          <a:srcRect/>
          <a:stretch>
            <a:fillRect/>
          </a:stretch>
        </p:blipFill>
        <p:spPr bwMode="auto">
          <a:xfrm>
            <a:off x="4171950" y="2852738"/>
            <a:ext cx="4673600" cy="3530600"/>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1747" name="Rectangle 3"/>
          <p:cNvSpPr>
            <a:spLocks noGrp="1" noChangeArrowheads="1"/>
          </p:cNvSpPr>
          <p:nvPr>
            <p:ph type="title"/>
          </p:nvPr>
        </p:nvSpPr>
        <p:spPr/>
        <p:txBody>
          <a:bodyPr/>
          <a:lstStyle/>
          <a:p>
            <a:r>
              <a:rPr lang="en-US" smtClean="0"/>
              <a:t>BIRT Design Gallery </a:t>
            </a:r>
          </a:p>
        </p:txBody>
      </p:sp>
      <p:sp>
        <p:nvSpPr>
          <p:cNvPr id="31748" name="Text Box 4"/>
          <p:cNvSpPr txBox="1">
            <a:spLocks noChangeArrowheads="1"/>
          </p:cNvSpPr>
          <p:nvPr/>
        </p:nvSpPr>
        <p:spPr bwMode="auto">
          <a:xfrm>
            <a:off x="4940300" y="2271713"/>
            <a:ext cx="3962400" cy="336550"/>
          </a:xfrm>
          <a:prstGeom prst="rect">
            <a:avLst/>
          </a:prstGeom>
          <a:noFill/>
          <a:ln w="9525">
            <a:noFill/>
            <a:miter lim="800000"/>
            <a:headEnd/>
            <a:tailEnd/>
          </a:ln>
          <a:effectLst/>
        </p:spPr>
        <p:txBody>
          <a:bodyPr>
            <a:spAutoFit/>
          </a:bodyPr>
          <a:lstStyle/>
          <a:p>
            <a:pPr algn="r">
              <a:spcBef>
                <a:spcPct val="50000"/>
              </a:spcBef>
            </a:pPr>
            <a:r>
              <a:rPr lang="en-US" sz="1600" b="1">
                <a:solidFill>
                  <a:srgbClr val="4D4D4D"/>
                </a:solidFill>
                <a:ea typeface="Geneva" pitchFamily="82" charset="-128"/>
                <a:cs typeface="Arial" charset="0"/>
              </a:rPr>
              <a:t>Forms</a:t>
            </a:r>
          </a:p>
        </p:txBody>
      </p:sp>
      <p:sp>
        <p:nvSpPr>
          <p:cNvPr id="31749" name="Text Box 5"/>
          <p:cNvSpPr txBox="1">
            <a:spLocks noChangeArrowheads="1"/>
          </p:cNvSpPr>
          <p:nvPr/>
        </p:nvSpPr>
        <p:spPr bwMode="auto">
          <a:xfrm>
            <a:off x="266700" y="4724400"/>
            <a:ext cx="3962400" cy="336550"/>
          </a:xfrm>
          <a:prstGeom prst="rect">
            <a:avLst/>
          </a:prstGeom>
          <a:noFill/>
          <a:ln w="9525">
            <a:noFill/>
            <a:miter lim="800000"/>
            <a:headEnd/>
            <a:tailEnd/>
          </a:ln>
          <a:effectLst/>
        </p:spPr>
        <p:txBody>
          <a:bodyPr>
            <a:spAutoFit/>
          </a:bodyPr>
          <a:lstStyle/>
          <a:p>
            <a:pPr>
              <a:spcBef>
                <a:spcPct val="50000"/>
              </a:spcBef>
            </a:pPr>
            <a:r>
              <a:rPr lang="en-US" sz="1600" b="1">
                <a:solidFill>
                  <a:srgbClr val="4D4D4D"/>
                </a:solidFill>
                <a:ea typeface="Geneva" pitchFamily="82" charset="-128"/>
                <a:cs typeface="Arial" charset="0"/>
              </a:rPr>
              <a:t>Calendar / Schedule</a:t>
            </a:r>
          </a:p>
        </p:txBody>
      </p:sp>
      <p:pic>
        <p:nvPicPr>
          <p:cNvPr id="31750" name="Picture 6" descr="schedule"/>
          <p:cNvPicPr>
            <a:picLocks noChangeAspect="1" noChangeArrowheads="1"/>
          </p:cNvPicPr>
          <p:nvPr/>
        </p:nvPicPr>
        <p:blipFill>
          <a:blip r:embed="rId2" cstate="print"/>
          <a:srcRect/>
          <a:stretch>
            <a:fillRect/>
          </a:stretch>
        </p:blipFill>
        <p:spPr bwMode="auto">
          <a:xfrm>
            <a:off x="334963" y="1590675"/>
            <a:ext cx="5310187" cy="3092450"/>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1751" name="Picture 7" descr="sec Form"/>
          <p:cNvPicPr>
            <a:picLocks noChangeAspect="1" noChangeArrowheads="1"/>
          </p:cNvPicPr>
          <p:nvPr/>
        </p:nvPicPr>
        <p:blipFill>
          <a:blip r:embed="rId3" cstate="print"/>
          <a:srcRect/>
          <a:stretch>
            <a:fillRect/>
          </a:stretch>
        </p:blipFill>
        <p:spPr bwMode="auto">
          <a:xfrm>
            <a:off x="3595688" y="2603500"/>
            <a:ext cx="5292725" cy="3757613"/>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2771" name="Rectangle 3"/>
          <p:cNvSpPr>
            <a:spLocks noGrp="1" noChangeArrowheads="1"/>
          </p:cNvSpPr>
          <p:nvPr>
            <p:ph type="title"/>
          </p:nvPr>
        </p:nvSpPr>
        <p:spPr/>
        <p:txBody>
          <a:bodyPr/>
          <a:lstStyle/>
          <a:p>
            <a:r>
              <a:rPr lang="en-US" smtClean="0"/>
              <a:t>BIRT Design Gallery</a:t>
            </a:r>
          </a:p>
        </p:txBody>
      </p:sp>
      <p:sp>
        <p:nvSpPr>
          <p:cNvPr id="32772" name="Text Box 4"/>
          <p:cNvSpPr txBox="1">
            <a:spLocks noChangeArrowheads="1"/>
          </p:cNvSpPr>
          <p:nvPr/>
        </p:nvSpPr>
        <p:spPr bwMode="auto">
          <a:xfrm>
            <a:off x="266700" y="5575300"/>
            <a:ext cx="3962400" cy="336550"/>
          </a:xfrm>
          <a:prstGeom prst="rect">
            <a:avLst/>
          </a:prstGeom>
          <a:noFill/>
          <a:ln w="9525">
            <a:noFill/>
            <a:miter lim="800000"/>
            <a:headEnd/>
            <a:tailEnd/>
          </a:ln>
          <a:effectLst/>
        </p:spPr>
        <p:txBody>
          <a:bodyPr>
            <a:spAutoFit/>
          </a:bodyPr>
          <a:lstStyle/>
          <a:p>
            <a:pPr>
              <a:spcBef>
                <a:spcPct val="50000"/>
              </a:spcBef>
            </a:pPr>
            <a:r>
              <a:rPr lang="en-US" sz="1600" b="1">
                <a:solidFill>
                  <a:srgbClr val="4D4D4D"/>
                </a:solidFill>
                <a:ea typeface="Geneva" pitchFamily="82" charset="-128"/>
                <a:cs typeface="Arial" charset="0"/>
              </a:rPr>
              <a:t>Dashboards</a:t>
            </a:r>
          </a:p>
        </p:txBody>
      </p:sp>
      <p:sp>
        <p:nvSpPr>
          <p:cNvPr id="32773" name="Text Box 5"/>
          <p:cNvSpPr txBox="1">
            <a:spLocks noChangeArrowheads="1"/>
          </p:cNvSpPr>
          <p:nvPr/>
        </p:nvSpPr>
        <p:spPr bwMode="auto">
          <a:xfrm>
            <a:off x="4979988" y="2471738"/>
            <a:ext cx="3962400" cy="336550"/>
          </a:xfrm>
          <a:prstGeom prst="rect">
            <a:avLst/>
          </a:prstGeom>
          <a:noFill/>
          <a:ln w="9525">
            <a:noFill/>
            <a:miter lim="800000"/>
            <a:headEnd/>
            <a:tailEnd/>
          </a:ln>
          <a:effectLst/>
        </p:spPr>
        <p:txBody>
          <a:bodyPr>
            <a:spAutoFit/>
          </a:bodyPr>
          <a:lstStyle/>
          <a:p>
            <a:pPr algn="r">
              <a:spcBef>
                <a:spcPct val="50000"/>
              </a:spcBef>
            </a:pPr>
            <a:r>
              <a:rPr lang="en-US" sz="1600" b="1">
                <a:solidFill>
                  <a:srgbClr val="4D4D4D"/>
                </a:solidFill>
                <a:ea typeface="Geneva" pitchFamily="82" charset="-128"/>
                <a:cs typeface="Arial" charset="0"/>
              </a:rPr>
              <a:t>Multi-Language and Bi-Directional</a:t>
            </a:r>
          </a:p>
        </p:txBody>
      </p:sp>
      <p:pic>
        <p:nvPicPr>
          <p:cNvPr id="32774" name="Picture 6" descr="dashboard"/>
          <p:cNvPicPr>
            <a:picLocks noChangeAspect="1" noChangeArrowheads="1"/>
          </p:cNvPicPr>
          <p:nvPr/>
        </p:nvPicPr>
        <p:blipFill>
          <a:blip r:embed="rId3" cstate="print"/>
          <a:srcRect/>
          <a:stretch>
            <a:fillRect/>
          </a:stretch>
        </p:blipFill>
        <p:spPr bwMode="auto">
          <a:xfrm>
            <a:off x="354013" y="1317625"/>
            <a:ext cx="4117975" cy="4244975"/>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2778" name="Picture 10" descr="hebrewReport"/>
          <p:cNvPicPr>
            <a:picLocks noChangeAspect="1" noChangeArrowheads="1"/>
          </p:cNvPicPr>
          <p:nvPr/>
        </p:nvPicPr>
        <p:blipFill>
          <a:blip r:embed="rId4" cstate="print"/>
          <a:srcRect/>
          <a:stretch>
            <a:fillRect/>
          </a:stretch>
        </p:blipFill>
        <p:spPr bwMode="auto">
          <a:xfrm>
            <a:off x="3859213" y="2832100"/>
            <a:ext cx="5016500" cy="3598863"/>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3795" name="Rectangle 3"/>
          <p:cNvSpPr>
            <a:spLocks noGrp="1" noChangeArrowheads="1"/>
          </p:cNvSpPr>
          <p:nvPr>
            <p:ph type="title"/>
          </p:nvPr>
        </p:nvSpPr>
        <p:spPr/>
        <p:txBody>
          <a:bodyPr/>
          <a:lstStyle/>
          <a:p>
            <a:r>
              <a:rPr lang="en-US" smtClean="0"/>
              <a:t>BIRT Chart Gallery</a:t>
            </a:r>
          </a:p>
        </p:txBody>
      </p:sp>
      <p:pic>
        <p:nvPicPr>
          <p:cNvPr id="33796" name="Picture 4"/>
          <p:cNvPicPr>
            <a:picLocks noGrp="1" noChangeAspect="1" noChangeArrowheads="1"/>
          </p:cNvPicPr>
          <p:nvPr>
            <p:ph sz="quarter" idx="4294967295"/>
          </p:nvPr>
        </p:nvPicPr>
        <p:blipFill>
          <a:blip r:embed="rId2" cstate="print"/>
          <a:srcRect/>
          <a:stretch>
            <a:fillRect/>
          </a:stretch>
        </p:blipFill>
        <p:spPr>
          <a:xfrm>
            <a:off x="4619697" y="1771650"/>
            <a:ext cx="4149725" cy="2008188"/>
          </a:xfrm>
          <a:ln cap="flat" algn="ctr">
            <a:solidFill>
              <a:srgbClr val="969696"/>
            </a:solidFill>
          </a:ln>
          <a:effectLst>
            <a:outerShdw dist="35921" dir="2700000" algn="ctr" rotWithShape="0">
              <a:schemeClr val="bg2">
                <a:alpha val="50000"/>
              </a:schemeClr>
            </a:outerShdw>
          </a:effectLst>
        </p:spPr>
      </p:pic>
      <p:pic>
        <p:nvPicPr>
          <p:cNvPr id="33797" name="Picture 5"/>
          <p:cNvPicPr>
            <a:picLocks noChangeAspect="1" noChangeArrowheads="1"/>
          </p:cNvPicPr>
          <p:nvPr/>
        </p:nvPicPr>
        <p:blipFill>
          <a:blip r:embed="rId3" cstate="print"/>
          <a:srcRect/>
          <a:stretch>
            <a:fillRect/>
          </a:stretch>
        </p:blipFill>
        <p:spPr bwMode="auto">
          <a:xfrm>
            <a:off x="404813" y="1773238"/>
            <a:ext cx="3963987" cy="2003425"/>
          </a:xfrm>
          <a:prstGeom prst="rect">
            <a:avLst/>
          </a:prstGeom>
          <a:noFill/>
          <a:ln w="9525">
            <a:solidFill>
              <a:srgbClr val="969696"/>
            </a:solidFill>
            <a:miter lim="800000"/>
            <a:headEnd/>
            <a:tailEnd/>
          </a:ln>
          <a:effectLst>
            <a:outerShdw dist="35921" dir="2700000" algn="ctr" rotWithShape="0">
              <a:schemeClr val="bg2">
                <a:alpha val="50000"/>
              </a:schemeClr>
            </a:outerShdw>
          </a:effectLst>
        </p:spPr>
      </p:pic>
      <p:pic>
        <p:nvPicPr>
          <p:cNvPr id="33798" name="Picture 6" descr="area"/>
          <p:cNvPicPr>
            <a:picLocks noChangeAspect="1" noChangeArrowheads="1"/>
          </p:cNvPicPr>
          <p:nvPr/>
        </p:nvPicPr>
        <p:blipFill>
          <a:blip r:embed="rId4" cstate="print"/>
          <a:srcRect/>
          <a:stretch>
            <a:fillRect/>
          </a:stretch>
        </p:blipFill>
        <p:spPr bwMode="auto">
          <a:xfrm>
            <a:off x="631825" y="4103688"/>
            <a:ext cx="3714750" cy="2057400"/>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3799" name="Picture 7" descr="tube"/>
          <p:cNvPicPr>
            <a:picLocks noChangeAspect="1" noChangeArrowheads="1"/>
          </p:cNvPicPr>
          <p:nvPr/>
        </p:nvPicPr>
        <p:blipFill>
          <a:blip r:embed="rId5" cstate="print"/>
          <a:srcRect/>
          <a:stretch>
            <a:fillRect/>
          </a:stretch>
        </p:blipFill>
        <p:spPr bwMode="auto">
          <a:xfrm>
            <a:off x="4608513" y="4081463"/>
            <a:ext cx="3722687" cy="2382837"/>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4819" name="Rectangle 3"/>
          <p:cNvSpPr>
            <a:spLocks noGrp="1" noChangeArrowheads="1"/>
          </p:cNvSpPr>
          <p:nvPr>
            <p:ph type="title"/>
          </p:nvPr>
        </p:nvSpPr>
        <p:spPr/>
        <p:txBody>
          <a:bodyPr/>
          <a:lstStyle/>
          <a:p>
            <a:r>
              <a:rPr lang="en-US" smtClean="0"/>
              <a:t>BIRT Chart Gallery</a:t>
            </a:r>
          </a:p>
        </p:txBody>
      </p:sp>
      <p:pic>
        <p:nvPicPr>
          <p:cNvPr id="34820" name="Picture 4"/>
          <p:cNvPicPr>
            <a:picLocks noGrp="1" noChangeAspect="1" noChangeArrowheads="1"/>
          </p:cNvPicPr>
          <p:nvPr>
            <p:ph sz="quarter" idx="4294967295"/>
          </p:nvPr>
        </p:nvPicPr>
        <p:blipFill>
          <a:blip r:embed="rId2" cstate="print"/>
          <a:srcRect l="703" t="2687" r="2110" b="2687"/>
          <a:stretch>
            <a:fillRect/>
          </a:stretch>
        </p:blipFill>
        <p:spPr>
          <a:xfrm>
            <a:off x="4531657" y="1762125"/>
            <a:ext cx="4138612" cy="2109788"/>
          </a:xfrm>
          <a:noFill/>
          <a:ln cap="flat" algn="ctr">
            <a:solidFill>
              <a:srgbClr val="969696"/>
            </a:solidFill>
          </a:ln>
          <a:effectLst>
            <a:outerShdw dist="35921" dir="2700000" algn="ctr" rotWithShape="0">
              <a:schemeClr val="bg2">
                <a:alpha val="50000"/>
              </a:schemeClr>
            </a:outerShdw>
          </a:effectLst>
        </p:spPr>
      </p:pic>
      <p:pic>
        <p:nvPicPr>
          <p:cNvPr id="34821" name="Picture 5"/>
          <p:cNvPicPr>
            <a:picLocks noChangeAspect="1" noChangeArrowheads="1"/>
          </p:cNvPicPr>
          <p:nvPr/>
        </p:nvPicPr>
        <p:blipFill>
          <a:blip r:embed="rId3" cstate="print"/>
          <a:srcRect/>
          <a:stretch>
            <a:fillRect/>
          </a:stretch>
        </p:blipFill>
        <p:spPr bwMode="auto">
          <a:xfrm>
            <a:off x="4503738" y="4103688"/>
            <a:ext cx="4144962" cy="2057400"/>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4823" name="Picture 7" descr="image chart"/>
          <p:cNvPicPr>
            <a:picLocks noChangeAspect="1" noChangeArrowheads="1"/>
          </p:cNvPicPr>
          <p:nvPr/>
        </p:nvPicPr>
        <p:blipFill>
          <a:blip r:embed="rId4" cstate="print"/>
          <a:srcRect/>
          <a:stretch>
            <a:fillRect/>
          </a:stretch>
        </p:blipFill>
        <p:spPr bwMode="auto">
          <a:xfrm>
            <a:off x="874713" y="4071938"/>
            <a:ext cx="3354387" cy="2246312"/>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pic>
        <p:nvPicPr>
          <p:cNvPr id="34825" name="Picture 9" descr="3dchart"/>
          <p:cNvPicPr>
            <a:picLocks noChangeAspect="1" noChangeArrowheads="1"/>
          </p:cNvPicPr>
          <p:nvPr/>
        </p:nvPicPr>
        <p:blipFill>
          <a:blip r:embed="rId5" cstate="print"/>
          <a:srcRect/>
          <a:stretch>
            <a:fillRect/>
          </a:stretch>
        </p:blipFill>
        <p:spPr bwMode="auto">
          <a:xfrm>
            <a:off x="752475" y="1614488"/>
            <a:ext cx="3486150" cy="2254250"/>
          </a:xfrm>
          <a:prstGeom prst="rect">
            <a:avLst/>
          </a:prstGeom>
          <a:noFill/>
          <a:ln w="9525" algn="ctr">
            <a:solidFill>
              <a:srgbClr val="969696"/>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35843" name="Rectangle 3"/>
          <p:cNvSpPr>
            <a:spLocks noGrp="1" noChangeArrowheads="1"/>
          </p:cNvSpPr>
          <p:nvPr>
            <p:ph type="title"/>
          </p:nvPr>
        </p:nvSpPr>
        <p:spPr/>
        <p:txBody>
          <a:bodyPr/>
          <a:lstStyle/>
          <a:p>
            <a:r>
              <a:rPr lang="en-US" smtClean="0"/>
              <a:t>BIRT Chart Gallery</a:t>
            </a:r>
          </a:p>
        </p:txBody>
      </p:sp>
      <p:pic>
        <p:nvPicPr>
          <p:cNvPr id="35845" name="Picture 5"/>
          <p:cNvPicPr>
            <a:picLocks noChangeAspect="1" noChangeArrowheads="1"/>
          </p:cNvPicPr>
          <p:nvPr/>
        </p:nvPicPr>
        <p:blipFill>
          <a:blip r:embed="rId2" cstate="print"/>
          <a:srcRect/>
          <a:stretch>
            <a:fillRect/>
          </a:stretch>
        </p:blipFill>
        <p:spPr bwMode="auto">
          <a:xfrm>
            <a:off x="4737100" y="3916363"/>
            <a:ext cx="4025900" cy="2430462"/>
          </a:xfrm>
          <a:prstGeom prst="rect">
            <a:avLst/>
          </a:prstGeom>
          <a:noFill/>
          <a:ln w="9525" algn="ctr">
            <a:solidFill>
              <a:srgbClr val="969696"/>
            </a:solidFill>
            <a:miter lim="800000"/>
            <a:headEnd/>
            <a:tailEnd/>
          </a:ln>
          <a:effectLst>
            <a:outerShdw blurRad="50800" dist="38100" dir="2700000" algn="tl" rotWithShape="0">
              <a:prstClr val="black">
                <a:alpha val="40000"/>
              </a:prstClr>
            </a:outerShdw>
          </a:effectLst>
        </p:spPr>
      </p:pic>
      <p:pic>
        <p:nvPicPr>
          <p:cNvPr id="35846" name="Picture 6"/>
          <p:cNvPicPr>
            <a:picLocks noChangeAspect="1" noChangeArrowheads="1"/>
          </p:cNvPicPr>
          <p:nvPr/>
        </p:nvPicPr>
        <p:blipFill>
          <a:blip r:embed="rId3" cstate="print"/>
          <a:srcRect/>
          <a:stretch>
            <a:fillRect/>
          </a:stretch>
        </p:blipFill>
        <p:spPr bwMode="auto">
          <a:xfrm>
            <a:off x="422275" y="1466850"/>
            <a:ext cx="3917950" cy="2209800"/>
          </a:xfrm>
          <a:prstGeom prst="rect">
            <a:avLst/>
          </a:prstGeom>
          <a:noFill/>
          <a:ln w="9525" algn="ctr">
            <a:solidFill>
              <a:srgbClr val="969696"/>
            </a:solidFill>
            <a:miter lim="800000"/>
            <a:headEnd/>
            <a:tailEnd/>
          </a:ln>
          <a:effectLst>
            <a:outerShdw blurRad="50800" dist="38100" dir="2700000" algn="tl" rotWithShape="0">
              <a:prstClr val="black">
                <a:alpha val="40000"/>
              </a:prstClr>
            </a:outerShdw>
          </a:effectLst>
        </p:spPr>
      </p:pic>
      <p:pic>
        <p:nvPicPr>
          <p:cNvPr id="35847" name="Picture 7"/>
          <p:cNvPicPr>
            <a:picLocks noChangeAspect="1" noChangeArrowheads="1"/>
          </p:cNvPicPr>
          <p:nvPr/>
        </p:nvPicPr>
        <p:blipFill>
          <a:blip r:embed="rId4" cstate="print"/>
          <a:srcRect/>
          <a:stretch>
            <a:fillRect/>
          </a:stretch>
        </p:blipFill>
        <p:spPr bwMode="auto">
          <a:xfrm>
            <a:off x="428625" y="3917950"/>
            <a:ext cx="3917950" cy="2413000"/>
          </a:xfrm>
          <a:prstGeom prst="rect">
            <a:avLst/>
          </a:prstGeom>
          <a:noFill/>
          <a:ln w="9525" algn="ctr">
            <a:solidFill>
              <a:srgbClr val="969696"/>
            </a:solidFill>
            <a:miter lim="800000"/>
            <a:headEnd/>
            <a:tailEnd/>
          </a:ln>
          <a:effectLst>
            <a:outerShdw blurRad="50800" dist="38100" dir="2700000" algn="tl" rotWithShape="0">
              <a:prstClr val="black">
                <a:alpha val="40000"/>
              </a:prstClr>
            </a:outerShdw>
          </a:effectLst>
        </p:spPr>
      </p:pic>
      <p:pic>
        <p:nvPicPr>
          <p:cNvPr id="8" name="Picture 7" descr="BIRTgauge2.png"/>
          <p:cNvPicPr>
            <a:picLocks noChangeAspect="1"/>
          </p:cNvPicPr>
          <p:nvPr/>
        </p:nvPicPr>
        <p:blipFill>
          <a:blip r:embed="rId5" cstate="print"/>
          <a:stretch>
            <a:fillRect/>
          </a:stretch>
        </p:blipFill>
        <p:spPr>
          <a:xfrm>
            <a:off x="4758581" y="1476260"/>
            <a:ext cx="3993320" cy="2199599"/>
          </a:xfrm>
          <a:prstGeom prst="rect">
            <a:avLst/>
          </a:prstGeom>
          <a:noFill/>
          <a:ln w="9525" algn="ctr">
            <a:solidFill>
              <a:srgbClr val="969696"/>
            </a:solid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3114675" y="1628775"/>
            <a:ext cx="3108325" cy="1768475"/>
          </a:xfrm>
          <a:prstGeom prst="roundRect">
            <a:avLst>
              <a:gd name="adj" fmla="val 4495"/>
            </a:avLst>
          </a:prstGeom>
          <a:solidFill>
            <a:srgbClr val="23BFA5"/>
          </a:solidFill>
          <a:ln w="9525">
            <a:solidFill>
              <a:srgbClr val="008080"/>
            </a:solidFill>
            <a:round/>
            <a:headEnd/>
            <a:tailEnd/>
          </a:ln>
          <a:effectLst>
            <a:outerShdw dist="53882" dir="2700000" algn="ctr" rotWithShape="0">
              <a:schemeClr val="bg2">
                <a:alpha val="50000"/>
              </a:schemeClr>
            </a:outerShdw>
          </a:effectLst>
        </p:spPr>
        <p:txBody>
          <a:bodyPr wrap="none" lIns="64008" tIns="73152" rIns="64008"/>
          <a:lstStyle/>
          <a:p>
            <a:pPr eaLnBrk="0" hangingPunct="0"/>
            <a:r>
              <a:rPr lang="en-US" sz="1400" b="1">
                <a:solidFill>
                  <a:schemeClr val="bg1"/>
                </a:solidFill>
                <a:ea typeface="Geneva" pitchFamily="82" charset="-128"/>
                <a:cs typeface="Arial" charset="0"/>
              </a:rPr>
              <a:t> </a:t>
            </a:r>
            <a:r>
              <a:rPr lang="en-US" sz="1400" b="1">
                <a:solidFill>
                  <a:schemeClr val="bg1"/>
                </a:solidFill>
                <a:effectLst>
                  <a:outerShdw blurRad="38100" dist="38100" dir="2700000" algn="tl">
                    <a:srgbClr val="000000"/>
                  </a:outerShdw>
                </a:effectLst>
                <a:ea typeface="Geneva" pitchFamily="82" charset="-128"/>
                <a:cs typeface="Arial" charset="0"/>
              </a:rPr>
              <a:t>BIRT Designer</a:t>
            </a:r>
          </a:p>
        </p:txBody>
      </p:sp>
      <p:sp>
        <p:nvSpPr>
          <p:cNvPr id="36867" name="Rectangle 3"/>
          <p:cNvSpPr>
            <a:spLocks noGrp="1" noChangeArrowheads="1"/>
          </p:cNvSpPr>
          <p:nvPr>
            <p:ph type="title"/>
          </p:nvPr>
        </p:nvSpPr>
        <p:spPr/>
        <p:txBody>
          <a:bodyPr/>
          <a:lstStyle/>
          <a:p>
            <a:r>
              <a:rPr lang="en-US" smtClean="0"/>
              <a:t>High-Level BIRT Architecture</a:t>
            </a:r>
          </a:p>
        </p:txBody>
      </p:sp>
      <p:sp>
        <p:nvSpPr>
          <p:cNvPr id="36868" name="AutoShape 4"/>
          <p:cNvSpPr>
            <a:spLocks noChangeArrowheads="1"/>
          </p:cNvSpPr>
          <p:nvPr/>
        </p:nvSpPr>
        <p:spPr bwMode="auto">
          <a:xfrm>
            <a:off x="3122613" y="4110038"/>
            <a:ext cx="3108325" cy="1930400"/>
          </a:xfrm>
          <a:prstGeom prst="roundRect">
            <a:avLst>
              <a:gd name="adj" fmla="val 4495"/>
            </a:avLst>
          </a:prstGeom>
          <a:solidFill>
            <a:srgbClr val="3195D3"/>
          </a:solidFill>
          <a:ln w="9525">
            <a:solidFill>
              <a:srgbClr val="2259AA"/>
            </a:solidFill>
            <a:round/>
            <a:headEnd/>
            <a:tailEnd/>
          </a:ln>
          <a:effectLst>
            <a:outerShdw dist="53882" dir="2700000" algn="ctr" rotWithShape="0">
              <a:schemeClr val="bg2"/>
            </a:outerShdw>
          </a:effectLst>
        </p:spPr>
        <p:txBody>
          <a:bodyPr wrap="none" lIns="64008" rIns="64008"/>
          <a:lstStyle/>
          <a:p>
            <a:pPr eaLnBrk="0" hangingPunct="0"/>
            <a:r>
              <a:rPr lang="en-US" sz="1400" b="1">
                <a:solidFill>
                  <a:schemeClr val="bg1"/>
                </a:solidFill>
                <a:effectLst>
                  <a:outerShdw blurRad="38100" dist="38100" dir="2700000" algn="tl">
                    <a:srgbClr val="000000"/>
                  </a:outerShdw>
                </a:effectLst>
                <a:ea typeface="Geneva" pitchFamily="82" charset="-128"/>
                <a:cs typeface="Arial" charset="0"/>
              </a:rPr>
              <a:t>BIRT Engine</a:t>
            </a:r>
          </a:p>
        </p:txBody>
      </p:sp>
      <p:sp>
        <p:nvSpPr>
          <p:cNvPr id="36869" name="AutoShape 5"/>
          <p:cNvSpPr>
            <a:spLocks noChangeArrowheads="1"/>
          </p:cNvSpPr>
          <p:nvPr/>
        </p:nvSpPr>
        <p:spPr bwMode="auto">
          <a:xfrm>
            <a:off x="4725988" y="528796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outerShdw>
          </a:effectLst>
        </p:spPr>
        <p:txBody>
          <a:bodyPr wrap="none"/>
          <a:lstStyle/>
          <a:p>
            <a:pPr eaLnBrk="0" hangingPunct="0"/>
            <a:r>
              <a:rPr lang="en-US" sz="1200" b="1">
                <a:solidFill>
                  <a:schemeClr val="bg1"/>
                </a:solidFill>
                <a:ea typeface="Geneva" pitchFamily="82" charset="-128"/>
                <a:cs typeface="Arial" charset="0"/>
              </a:rPr>
              <a:t>Presentation</a:t>
            </a:r>
          </a:p>
          <a:p>
            <a:pPr eaLnBrk="0" hangingPunct="0"/>
            <a:r>
              <a:rPr lang="en-US" sz="1200" b="1">
                <a:solidFill>
                  <a:schemeClr val="bg1"/>
                </a:solidFill>
                <a:ea typeface="Geneva" pitchFamily="82" charset="-128"/>
                <a:cs typeface="Arial" charset="0"/>
              </a:rPr>
              <a:t>Services</a:t>
            </a:r>
          </a:p>
        </p:txBody>
      </p:sp>
      <p:sp>
        <p:nvSpPr>
          <p:cNvPr id="36870" name="AutoShape 6"/>
          <p:cNvSpPr>
            <a:spLocks noChangeArrowheads="1"/>
          </p:cNvSpPr>
          <p:nvPr/>
        </p:nvSpPr>
        <p:spPr bwMode="auto">
          <a:xfrm>
            <a:off x="3209925" y="2819400"/>
            <a:ext cx="2914650" cy="482600"/>
          </a:xfrm>
          <a:prstGeom prst="roundRect">
            <a:avLst>
              <a:gd name="adj" fmla="val 12500"/>
            </a:avLst>
          </a:prstGeom>
          <a:solidFill>
            <a:srgbClr val="009999"/>
          </a:solidFill>
          <a:ln w="9525">
            <a:solidFill>
              <a:srgbClr val="008080"/>
            </a:solidFill>
            <a:round/>
            <a:headEnd/>
            <a:tailEnd/>
          </a:ln>
          <a:effectLst>
            <a:outerShdw dist="53882" dir="2700000" algn="ctr" rotWithShape="0">
              <a:schemeClr val="bg2">
                <a:alpha val="50000"/>
              </a:schemeClr>
            </a:outerShdw>
          </a:effectLst>
        </p:spPr>
        <p:txBody>
          <a:bodyPr wrap="none" anchor="ctr"/>
          <a:lstStyle/>
          <a:p>
            <a:pPr algn="ctr" eaLnBrk="0" hangingPunct="0"/>
            <a:r>
              <a:rPr lang="en-US" sz="1200" b="1">
                <a:solidFill>
                  <a:schemeClr val="bg1"/>
                </a:solidFill>
                <a:ea typeface="Geneva" pitchFamily="82" charset="-128"/>
                <a:cs typeface="Arial" charset="0"/>
              </a:rPr>
              <a:t>Design Engine</a:t>
            </a:r>
            <a:endParaRPr lang="en-US" sz="1200" i="1">
              <a:solidFill>
                <a:schemeClr val="bg1"/>
              </a:solidFill>
              <a:ea typeface="Geneva" pitchFamily="82" charset="-128"/>
              <a:cs typeface="Arial" charset="0"/>
            </a:endParaRPr>
          </a:p>
        </p:txBody>
      </p:sp>
      <p:sp>
        <p:nvSpPr>
          <p:cNvPr id="36871" name="Line 7"/>
          <p:cNvSpPr>
            <a:spLocks noChangeShapeType="1"/>
          </p:cNvSpPr>
          <p:nvPr/>
        </p:nvSpPr>
        <p:spPr bwMode="auto">
          <a:xfrm rot="2700000">
            <a:off x="2737644" y="3151982"/>
            <a:ext cx="1587" cy="457200"/>
          </a:xfrm>
          <a:prstGeom prst="line">
            <a:avLst/>
          </a:prstGeom>
          <a:noFill/>
          <a:ln w="76200">
            <a:solidFill>
              <a:srgbClr val="808080"/>
            </a:solidFill>
            <a:round/>
            <a:headEnd/>
            <a:tailEnd type="stealth" w="med" len="med"/>
          </a:ln>
          <a:effectLst/>
        </p:spPr>
        <p:txBody>
          <a:bodyPr/>
          <a:lstStyle/>
          <a:p>
            <a:endParaRPr lang="en-US"/>
          </a:p>
        </p:txBody>
      </p:sp>
      <p:sp>
        <p:nvSpPr>
          <p:cNvPr id="36872" name="AutoShape 8"/>
          <p:cNvSpPr>
            <a:spLocks noChangeArrowheads="1"/>
          </p:cNvSpPr>
          <p:nvPr/>
        </p:nvSpPr>
        <p:spPr bwMode="auto">
          <a:xfrm>
            <a:off x="3201988" y="451961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outerShdw>
          </a:effectLst>
        </p:spPr>
        <p:txBody>
          <a:bodyPr wrap="none"/>
          <a:lstStyle/>
          <a:p>
            <a:pPr eaLnBrk="0" hangingPunct="0"/>
            <a:r>
              <a:rPr lang="en-US" sz="1200" b="1">
                <a:solidFill>
                  <a:schemeClr val="bg1"/>
                </a:solidFill>
                <a:ea typeface="Geneva" pitchFamily="82" charset="-128"/>
                <a:cs typeface="Arial" charset="0"/>
              </a:rPr>
              <a:t>Generation</a:t>
            </a:r>
          </a:p>
          <a:p>
            <a:pPr eaLnBrk="0" hangingPunct="0"/>
            <a:r>
              <a:rPr lang="en-US" sz="1200" b="1">
                <a:solidFill>
                  <a:schemeClr val="bg1"/>
                </a:solidFill>
                <a:ea typeface="Geneva" pitchFamily="82" charset="-128"/>
                <a:cs typeface="Arial" charset="0"/>
              </a:rPr>
              <a:t>Services</a:t>
            </a:r>
          </a:p>
        </p:txBody>
      </p:sp>
      <p:sp>
        <p:nvSpPr>
          <p:cNvPr id="36873" name="AutoShape 9"/>
          <p:cNvSpPr>
            <a:spLocks noChangeArrowheads="1"/>
          </p:cNvSpPr>
          <p:nvPr/>
        </p:nvSpPr>
        <p:spPr bwMode="auto">
          <a:xfrm>
            <a:off x="3201988" y="528796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outerShdw>
          </a:effectLst>
        </p:spPr>
        <p:txBody>
          <a:bodyPr wrap="none"/>
          <a:lstStyle/>
          <a:p>
            <a:pPr eaLnBrk="0" hangingPunct="0"/>
            <a:r>
              <a:rPr lang="en-US" sz="1200" b="1">
                <a:solidFill>
                  <a:schemeClr val="bg1"/>
                </a:solidFill>
                <a:ea typeface="Geneva" pitchFamily="82" charset="-128"/>
                <a:cs typeface="Arial" charset="0"/>
              </a:rPr>
              <a:t>Data</a:t>
            </a:r>
          </a:p>
          <a:p>
            <a:pPr eaLnBrk="0" hangingPunct="0"/>
            <a:r>
              <a:rPr lang="en-US" sz="1200" b="1">
                <a:solidFill>
                  <a:schemeClr val="bg1"/>
                </a:solidFill>
                <a:ea typeface="Geneva" pitchFamily="82" charset="-128"/>
                <a:cs typeface="Arial" charset="0"/>
              </a:rPr>
              <a:t>Services</a:t>
            </a:r>
          </a:p>
        </p:txBody>
      </p:sp>
      <p:sp>
        <p:nvSpPr>
          <p:cNvPr id="36874" name="AutoShape 10"/>
          <p:cNvSpPr>
            <a:spLocks noChangeArrowheads="1"/>
          </p:cNvSpPr>
          <p:nvPr/>
        </p:nvSpPr>
        <p:spPr bwMode="auto">
          <a:xfrm>
            <a:off x="4725988" y="4519613"/>
            <a:ext cx="1417637" cy="685800"/>
          </a:xfrm>
          <a:prstGeom prst="roundRect">
            <a:avLst>
              <a:gd name="adj" fmla="val 5468"/>
            </a:avLst>
          </a:prstGeom>
          <a:solidFill>
            <a:srgbClr val="007DD2"/>
          </a:solidFill>
          <a:ln w="9525" algn="ctr">
            <a:solidFill>
              <a:srgbClr val="2259AA"/>
            </a:solidFill>
            <a:round/>
            <a:headEnd/>
            <a:tailEnd/>
          </a:ln>
          <a:effectLst>
            <a:outerShdw dist="53882" dir="2700000" algn="ctr" rotWithShape="0">
              <a:schemeClr val="bg2"/>
            </a:outerShdw>
          </a:effectLst>
        </p:spPr>
        <p:txBody>
          <a:bodyPr wrap="none"/>
          <a:lstStyle/>
          <a:p>
            <a:pPr eaLnBrk="0" hangingPunct="0"/>
            <a:r>
              <a:rPr lang="en-US" sz="1200" b="1">
                <a:solidFill>
                  <a:schemeClr val="bg1"/>
                </a:solidFill>
                <a:ea typeface="Geneva" pitchFamily="82" charset="-128"/>
                <a:cs typeface="Arial" charset="0"/>
              </a:rPr>
              <a:t>Charting</a:t>
            </a:r>
          </a:p>
          <a:p>
            <a:pPr eaLnBrk="0" hangingPunct="0"/>
            <a:r>
              <a:rPr lang="en-US" sz="1200" b="1">
                <a:solidFill>
                  <a:schemeClr val="bg1"/>
                </a:solidFill>
                <a:ea typeface="Geneva" pitchFamily="82" charset="-128"/>
                <a:cs typeface="Arial" charset="0"/>
              </a:rPr>
              <a:t>Engine</a:t>
            </a:r>
          </a:p>
        </p:txBody>
      </p:sp>
      <p:sp>
        <p:nvSpPr>
          <p:cNvPr id="36875" name="Line 11"/>
          <p:cNvSpPr>
            <a:spLocks noChangeShapeType="1"/>
          </p:cNvSpPr>
          <p:nvPr/>
        </p:nvSpPr>
        <p:spPr bwMode="auto">
          <a:xfrm rot="2700000">
            <a:off x="2508250" y="4176713"/>
            <a:ext cx="471487" cy="1588"/>
          </a:xfrm>
          <a:prstGeom prst="line">
            <a:avLst/>
          </a:prstGeom>
          <a:noFill/>
          <a:ln w="76200">
            <a:solidFill>
              <a:srgbClr val="808080"/>
            </a:solidFill>
            <a:round/>
            <a:headEnd/>
            <a:tailEnd type="stealth" w="med" len="med"/>
          </a:ln>
          <a:effectLst/>
        </p:spPr>
        <p:txBody>
          <a:bodyPr/>
          <a:lstStyle/>
          <a:p>
            <a:endParaRPr lang="en-US"/>
          </a:p>
        </p:txBody>
      </p:sp>
      <p:sp>
        <p:nvSpPr>
          <p:cNvPr id="36876" name="Line 12"/>
          <p:cNvSpPr>
            <a:spLocks noChangeShapeType="1"/>
          </p:cNvSpPr>
          <p:nvPr/>
        </p:nvSpPr>
        <p:spPr bwMode="auto">
          <a:xfrm>
            <a:off x="6434138" y="4471988"/>
            <a:ext cx="471487" cy="0"/>
          </a:xfrm>
          <a:prstGeom prst="line">
            <a:avLst/>
          </a:prstGeom>
          <a:noFill/>
          <a:ln w="76200">
            <a:solidFill>
              <a:srgbClr val="808080"/>
            </a:solidFill>
            <a:round/>
            <a:headEnd/>
            <a:tailEnd type="stealth" w="med" len="med"/>
          </a:ln>
          <a:effectLst/>
        </p:spPr>
        <p:txBody>
          <a:bodyPr/>
          <a:lstStyle/>
          <a:p>
            <a:endParaRPr lang="en-US"/>
          </a:p>
        </p:txBody>
      </p:sp>
      <p:sp>
        <p:nvSpPr>
          <p:cNvPr id="36877" name="Line 13"/>
          <p:cNvSpPr>
            <a:spLocks noChangeShapeType="1"/>
          </p:cNvSpPr>
          <p:nvPr/>
        </p:nvSpPr>
        <p:spPr bwMode="auto">
          <a:xfrm>
            <a:off x="6434138" y="5395913"/>
            <a:ext cx="471487" cy="0"/>
          </a:xfrm>
          <a:prstGeom prst="line">
            <a:avLst/>
          </a:prstGeom>
          <a:noFill/>
          <a:ln w="76200">
            <a:solidFill>
              <a:srgbClr val="808080"/>
            </a:solidFill>
            <a:round/>
            <a:headEnd/>
            <a:tailEnd type="stealth" w="med" len="med"/>
          </a:ln>
          <a:effectLst/>
        </p:spPr>
        <p:txBody>
          <a:bodyPr/>
          <a:lstStyle/>
          <a:p>
            <a:endParaRPr lang="en-US"/>
          </a:p>
        </p:txBody>
      </p:sp>
      <p:sp>
        <p:nvSpPr>
          <p:cNvPr id="36878" name="Line 14"/>
          <p:cNvSpPr>
            <a:spLocks noChangeShapeType="1"/>
          </p:cNvSpPr>
          <p:nvPr/>
        </p:nvSpPr>
        <p:spPr bwMode="auto">
          <a:xfrm>
            <a:off x="2522538" y="5653088"/>
            <a:ext cx="471487" cy="0"/>
          </a:xfrm>
          <a:prstGeom prst="line">
            <a:avLst/>
          </a:prstGeom>
          <a:noFill/>
          <a:ln w="76200">
            <a:solidFill>
              <a:srgbClr val="808080"/>
            </a:solidFill>
            <a:round/>
            <a:headEnd/>
            <a:tailEnd type="stealth" w="med" len="med"/>
          </a:ln>
          <a:effectLst/>
        </p:spPr>
        <p:txBody>
          <a:bodyPr/>
          <a:lstStyle/>
          <a:p>
            <a:endParaRPr lang="en-US"/>
          </a:p>
        </p:txBody>
      </p:sp>
      <p:sp>
        <p:nvSpPr>
          <p:cNvPr id="36879" name="AutoShape 15"/>
          <p:cNvSpPr>
            <a:spLocks noChangeArrowheads="1"/>
          </p:cNvSpPr>
          <p:nvPr/>
        </p:nvSpPr>
        <p:spPr bwMode="auto">
          <a:xfrm>
            <a:off x="3230563" y="2047875"/>
            <a:ext cx="914400" cy="685800"/>
          </a:xfrm>
          <a:prstGeom prst="roundRect">
            <a:avLst>
              <a:gd name="adj" fmla="val 5079"/>
            </a:avLst>
          </a:prstGeom>
          <a:solidFill>
            <a:srgbClr val="009999"/>
          </a:solidFill>
          <a:ln w="9525">
            <a:solidFill>
              <a:srgbClr val="008080"/>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Eclipse</a:t>
            </a:r>
            <a:br>
              <a:rPr lang="en-US" sz="1200" b="1">
                <a:solidFill>
                  <a:schemeClr val="bg1"/>
                </a:solidFill>
                <a:ea typeface="Geneva" pitchFamily="82" charset="-128"/>
                <a:cs typeface="Arial" charset="0"/>
              </a:rPr>
            </a:br>
            <a:r>
              <a:rPr lang="en-US" sz="1200" b="1">
                <a:solidFill>
                  <a:schemeClr val="bg1"/>
                </a:solidFill>
                <a:ea typeface="Geneva" pitchFamily="82" charset="-128"/>
                <a:cs typeface="Arial" charset="0"/>
              </a:rPr>
              <a:t>Designer</a:t>
            </a:r>
          </a:p>
        </p:txBody>
      </p:sp>
      <p:sp>
        <p:nvSpPr>
          <p:cNvPr id="36880" name="AutoShape 16"/>
          <p:cNvSpPr>
            <a:spLocks noChangeArrowheads="1"/>
          </p:cNvSpPr>
          <p:nvPr/>
        </p:nvSpPr>
        <p:spPr bwMode="auto">
          <a:xfrm>
            <a:off x="5211763" y="2047875"/>
            <a:ext cx="914400" cy="685800"/>
          </a:xfrm>
          <a:prstGeom prst="roundRect">
            <a:avLst>
              <a:gd name="adj" fmla="val 5079"/>
            </a:avLst>
          </a:prstGeom>
          <a:solidFill>
            <a:srgbClr val="009999"/>
          </a:solidFill>
          <a:ln w="9525" algn="ctr">
            <a:solidFill>
              <a:srgbClr val="008080"/>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Chart</a:t>
            </a:r>
          </a:p>
          <a:p>
            <a:pPr eaLnBrk="0" hangingPunct="0"/>
            <a:r>
              <a:rPr lang="en-US" sz="1200" b="1">
                <a:solidFill>
                  <a:schemeClr val="bg1"/>
                </a:solidFill>
                <a:ea typeface="Geneva" pitchFamily="82" charset="-128"/>
                <a:cs typeface="Arial" charset="0"/>
              </a:rPr>
              <a:t>Designer</a:t>
            </a:r>
          </a:p>
        </p:txBody>
      </p:sp>
      <p:sp>
        <p:nvSpPr>
          <p:cNvPr id="36881" name="AutoShape 17"/>
          <p:cNvSpPr>
            <a:spLocks noChangeArrowheads="1"/>
          </p:cNvSpPr>
          <p:nvPr/>
        </p:nvSpPr>
        <p:spPr bwMode="auto">
          <a:xfrm>
            <a:off x="4221163" y="2047875"/>
            <a:ext cx="914400" cy="685800"/>
          </a:xfrm>
          <a:prstGeom prst="roundRect">
            <a:avLst>
              <a:gd name="adj" fmla="val 5079"/>
            </a:avLst>
          </a:prstGeom>
          <a:solidFill>
            <a:srgbClr val="009999"/>
          </a:solidFill>
          <a:ln w="9525">
            <a:solidFill>
              <a:srgbClr val="008080"/>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Eclipse </a:t>
            </a:r>
          </a:p>
          <a:p>
            <a:pPr eaLnBrk="0" hangingPunct="0"/>
            <a:r>
              <a:rPr lang="en-US" sz="1200" b="1">
                <a:solidFill>
                  <a:schemeClr val="bg1"/>
                </a:solidFill>
                <a:ea typeface="Geneva" pitchFamily="82" charset="-128"/>
                <a:cs typeface="Arial" charset="0"/>
              </a:rPr>
              <a:t>DTP,</a:t>
            </a:r>
          </a:p>
          <a:p>
            <a:pPr eaLnBrk="0" hangingPunct="0"/>
            <a:r>
              <a:rPr lang="en-US" sz="1200" b="1">
                <a:solidFill>
                  <a:schemeClr val="bg1"/>
                </a:solidFill>
                <a:ea typeface="Geneva" pitchFamily="82" charset="-128"/>
                <a:cs typeface="Arial" charset="0"/>
              </a:rPr>
              <a:t>WTP,…</a:t>
            </a:r>
          </a:p>
        </p:txBody>
      </p:sp>
      <p:sp>
        <p:nvSpPr>
          <p:cNvPr id="36882" name="AutoShape 18"/>
          <p:cNvSpPr>
            <a:spLocks noChangeArrowheads="1"/>
          </p:cNvSpPr>
          <p:nvPr/>
        </p:nvSpPr>
        <p:spPr bwMode="auto">
          <a:xfrm>
            <a:off x="1504950" y="5284788"/>
            <a:ext cx="914400" cy="685800"/>
          </a:xfrm>
          <a:prstGeom prst="can">
            <a:avLst>
              <a:gd name="adj" fmla="val 25000"/>
            </a:avLst>
          </a:prstGeom>
          <a:gradFill rotWithShape="0">
            <a:gsLst>
              <a:gs pos="0">
                <a:srgbClr val="EAEAEA">
                  <a:gamma/>
                  <a:shade val="79216"/>
                  <a:invGamma/>
                </a:srgbClr>
              </a:gs>
              <a:gs pos="50000">
                <a:srgbClr val="EAEAEA"/>
              </a:gs>
              <a:gs pos="100000">
                <a:srgbClr val="EAEAEA">
                  <a:gamma/>
                  <a:shade val="79216"/>
                  <a:invGamma/>
                </a:srgbClr>
              </a:gs>
            </a:gsLst>
            <a:lin ang="0" scaled="1"/>
          </a:gradFill>
          <a:ln w="9525">
            <a:solidFill>
              <a:srgbClr val="DDDDDD"/>
            </a:solidFill>
            <a:round/>
            <a:headEnd type="none" w="sm" len="sm"/>
            <a:tailEnd type="none" w="sm" len="sm"/>
          </a:ln>
          <a:effectLst/>
        </p:spPr>
        <p:txBody>
          <a:bodyPr wrap="none" anchor="ctr"/>
          <a:lstStyle/>
          <a:p>
            <a:pPr algn="ctr"/>
            <a:r>
              <a:rPr lang="en-US" sz="1200" b="1">
                <a:solidFill>
                  <a:srgbClr val="5F5F5F"/>
                </a:solidFill>
                <a:ea typeface="Geneva" pitchFamily="82" charset="-128"/>
                <a:cs typeface="Arial" charset="0"/>
              </a:rPr>
              <a:t>Data</a:t>
            </a:r>
          </a:p>
        </p:txBody>
      </p:sp>
      <p:sp>
        <p:nvSpPr>
          <p:cNvPr id="36883" name="AutoShape 19"/>
          <p:cNvSpPr>
            <a:spLocks noChangeArrowheads="1"/>
          </p:cNvSpPr>
          <p:nvPr/>
        </p:nvSpPr>
        <p:spPr bwMode="auto">
          <a:xfrm>
            <a:off x="1733550" y="5741988"/>
            <a:ext cx="914400" cy="685800"/>
          </a:xfrm>
          <a:prstGeom prst="can">
            <a:avLst>
              <a:gd name="adj" fmla="val 25000"/>
            </a:avLst>
          </a:prstGeom>
          <a:gradFill rotWithShape="0">
            <a:gsLst>
              <a:gs pos="0">
                <a:srgbClr val="EAEAEA">
                  <a:gamma/>
                  <a:shade val="79216"/>
                  <a:invGamma/>
                </a:srgbClr>
              </a:gs>
              <a:gs pos="50000">
                <a:srgbClr val="EAEAEA"/>
              </a:gs>
              <a:gs pos="100000">
                <a:srgbClr val="EAEAEA">
                  <a:gamma/>
                  <a:shade val="79216"/>
                  <a:invGamma/>
                </a:srgbClr>
              </a:gs>
            </a:gsLst>
            <a:lin ang="0" scaled="1"/>
          </a:gradFill>
          <a:ln w="9525">
            <a:solidFill>
              <a:srgbClr val="DDDDDD"/>
            </a:solidFill>
            <a:round/>
            <a:headEnd type="none" w="sm" len="sm"/>
            <a:tailEnd type="none" w="sm" len="sm"/>
          </a:ln>
          <a:effectLst/>
        </p:spPr>
        <p:txBody>
          <a:bodyPr wrap="none" anchor="ctr"/>
          <a:lstStyle/>
          <a:p>
            <a:pPr algn="ctr"/>
            <a:r>
              <a:rPr lang="en-US" sz="1200" b="1">
                <a:solidFill>
                  <a:srgbClr val="5F5F5F"/>
                </a:solidFill>
                <a:ea typeface="Geneva" pitchFamily="82" charset="-128"/>
                <a:cs typeface="Arial" charset="0"/>
              </a:rPr>
              <a:t>Data</a:t>
            </a:r>
          </a:p>
        </p:txBody>
      </p:sp>
      <p:sp>
        <p:nvSpPr>
          <p:cNvPr id="36884" name="Text Box 20"/>
          <p:cNvSpPr txBox="1">
            <a:spLocks noChangeArrowheads="1"/>
          </p:cNvSpPr>
          <p:nvPr/>
        </p:nvSpPr>
        <p:spPr bwMode="auto">
          <a:xfrm>
            <a:off x="7005638" y="5241925"/>
            <a:ext cx="1023937" cy="1370013"/>
          </a:xfrm>
          <a:prstGeom prst="rect">
            <a:avLst/>
          </a:prstGeom>
          <a:noFill/>
          <a:ln w="76200" algn="ctr">
            <a:noFill/>
            <a:miter lim="800000"/>
            <a:headEnd/>
            <a:tailEnd/>
          </a:ln>
          <a:effectLst/>
        </p:spPr>
        <p:txBody>
          <a:bodyPr wrap="none">
            <a:spAutoFit/>
          </a:bodyPr>
          <a:lstStyle/>
          <a:p>
            <a:r>
              <a:rPr lang="en-US" sz="1200" b="1">
                <a:solidFill>
                  <a:srgbClr val="5F5F5F"/>
                </a:solidFill>
                <a:ea typeface="Geneva" pitchFamily="82" charset="-128"/>
                <a:cs typeface="Arial" charset="0"/>
              </a:rPr>
              <a:t>HTML</a:t>
            </a:r>
          </a:p>
          <a:p>
            <a:r>
              <a:rPr lang="en-US" sz="1200" b="1">
                <a:solidFill>
                  <a:srgbClr val="5F5F5F"/>
                </a:solidFill>
                <a:ea typeface="Geneva" pitchFamily="82" charset="-128"/>
                <a:cs typeface="Arial" charset="0"/>
              </a:rPr>
              <a:t>PDF</a:t>
            </a:r>
          </a:p>
          <a:p>
            <a:r>
              <a:rPr lang="en-US" sz="1200" b="1">
                <a:solidFill>
                  <a:srgbClr val="5F5F5F"/>
                </a:solidFill>
                <a:ea typeface="Geneva" pitchFamily="82" charset="-128"/>
                <a:cs typeface="Arial" charset="0"/>
              </a:rPr>
              <a:t>Excel</a:t>
            </a:r>
          </a:p>
          <a:p>
            <a:r>
              <a:rPr lang="en-US" sz="1200" b="1">
                <a:solidFill>
                  <a:srgbClr val="5F5F5F"/>
                </a:solidFill>
                <a:ea typeface="Geneva" pitchFamily="82" charset="-128"/>
                <a:cs typeface="Arial" charset="0"/>
              </a:rPr>
              <a:t>Word</a:t>
            </a:r>
          </a:p>
          <a:p>
            <a:r>
              <a:rPr lang="en-US" sz="1200" b="1">
                <a:solidFill>
                  <a:srgbClr val="5F5F5F"/>
                </a:solidFill>
                <a:ea typeface="Geneva" pitchFamily="82" charset="-128"/>
                <a:cs typeface="Arial" charset="0"/>
              </a:rPr>
              <a:t>PowerPoint</a:t>
            </a:r>
          </a:p>
          <a:p>
            <a:r>
              <a:rPr lang="en-US" sz="1200" b="1">
                <a:solidFill>
                  <a:srgbClr val="5F5F5F"/>
                </a:solidFill>
                <a:ea typeface="Geneva" pitchFamily="82" charset="-128"/>
                <a:cs typeface="Arial" charset="0"/>
              </a:rPr>
              <a:t>PostScript</a:t>
            </a:r>
          </a:p>
          <a:p>
            <a:r>
              <a:rPr lang="en-US" sz="1200" b="1">
                <a:solidFill>
                  <a:srgbClr val="5F5F5F"/>
                </a:solidFill>
                <a:ea typeface="Geneva" pitchFamily="82" charset="-128"/>
                <a:cs typeface="Arial" charset="0"/>
              </a:rPr>
              <a:t>…</a:t>
            </a:r>
          </a:p>
        </p:txBody>
      </p:sp>
      <p:sp>
        <p:nvSpPr>
          <p:cNvPr id="36885" name="AutoShape 21"/>
          <p:cNvSpPr>
            <a:spLocks noChangeArrowheads="1"/>
          </p:cNvSpPr>
          <p:nvPr/>
        </p:nvSpPr>
        <p:spPr bwMode="auto">
          <a:xfrm>
            <a:off x="1552575" y="3471863"/>
            <a:ext cx="914400" cy="762000"/>
          </a:xfrm>
          <a:prstGeom prst="flowChartDocument">
            <a:avLst/>
          </a:prstGeom>
          <a:gradFill rotWithShape="1">
            <a:gsLst>
              <a:gs pos="0">
                <a:srgbClr val="DDDDDD"/>
              </a:gs>
              <a:gs pos="50000">
                <a:srgbClr val="DDDDDD">
                  <a:gamma/>
                  <a:tint val="25490"/>
                  <a:invGamma/>
                </a:srgbClr>
              </a:gs>
              <a:gs pos="100000">
                <a:srgbClr val="DDDDDD"/>
              </a:gs>
            </a:gsLst>
            <a:lin ang="2700000" scaled="1"/>
          </a:gradFill>
          <a:ln w="9525">
            <a:solidFill>
              <a:srgbClr val="C0C0C0"/>
            </a:solidFill>
            <a:miter lim="800000"/>
            <a:headEnd/>
            <a:tailEnd/>
          </a:ln>
          <a:effectLst/>
        </p:spPr>
        <p:txBody>
          <a:bodyPr wrap="none"/>
          <a:lstStyle/>
          <a:p>
            <a:r>
              <a:rPr lang="en-US" sz="1200" b="1">
                <a:solidFill>
                  <a:srgbClr val="5F5F5F"/>
                </a:solidFill>
                <a:ea typeface="Geneva" pitchFamily="82" charset="-128"/>
                <a:cs typeface="Arial" charset="0"/>
              </a:rPr>
              <a:t>XML</a:t>
            </a:r>
            <a:br>
              <a:rPr lang="en-US" sz="1200" b="1">
                <a:solidFill>
                  <a:srgbClr val="5F5F5F"/>
                </a:solidFill>
                <a:ea typeface="Geneva" pitchFamily="82" charset="-128"/>
                <a:cs typeface="Arial" charset="0"/>
              </a:rPr>
            </a:br>
            <a:r>
              <a:rPr lang="en-US" sz="1200" b="1">
                <a:solidFill>
                  <a:srgbClr val="5F5F5F"/>
                </a:solidFill>
                <a:ea typeface="Geneva" pitchFamily="82" charset="-128"/>
                <a:cs typeface="Arial" charset="0"/>
              </a:rPr>
              <a:t>Design</a:t>
            </a:r>
          </a:p>
        </p:txBody>
      </p:sp>
      <p:sp>
        <p:nvSpPr>
          <p:cNvPr id="36886" name="AutoShape 22"/>
          <p:cNvSpPr>
            <a:spLocks noChangeArrowheads="1"/>
          </p:cNvSpPr>
          <p:nvPr/>
        </p:nvSpPr>
        <p:spPr bwMode="auto">
          <a:xfrm>
            <a:off x="7027863" y="4133850"/>
            <a:ext cx="914400" cy="762000"/>
          </a:xfrm>
          <a:prstGeom prst="flowChartDocument">
            <a:avLst/>
          </a:prstGeom>
          <a:gradFill rotWithShape="1">
            <a:gsLst>
              <a:gs pos="0">
                <a:srgbClr val="DDDDDD"/>
              </a:gs>
              <a:gs pos="50000">
                <a:srgbClr val="DDDDDD">
                  <a:gamma/>
                  <a:tint val="25490"/>
                  <a:invGamma/>
                </a:srgbClr>
              </a:gs>
              <a:gs pos="100000">
                <a:srgbClr val="DDDDDD"/>
              </a:gs>
            </a:gsLst>
            <a:lin ang="2700000" scaled="1"/>
          </a:gradFill>
          <a:ln w="9525" algn="ctr">
            <a:solidFill>
              <a:srgbClr val="C0C0C0"/>
            </a:solidFill>
            <a:miter lim="800000"/>
            <a:headEnd/>
            <a:tailEnd/>
          </a:ln>
          <a:effectLst/>
        </p:spPr>
        <p:txBody>
          <a:bodyPr wrap="none"/>
          <a:lstStyle/>
          <a:p>
            <a:r>
              <a:rPr lang="en-US" sz="1200" b="1">
                <a:solidFill>
                  <a:srgbClr val="5F5F5F"/>
                </a:solidFill>
                <a:ea typeface="Geneva" pitchFamily="82" charset="-128"/>
                <a:cs typeface="Arial" charset="0"/>
              </a:rPr>
              <a:t>Document</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4884966-2251x1501"/>
          <p:cNvPicPr>
            <a:picLocks noChangeAspect="1" noChangeArrowheads="1"/>
          </p:cNvPicPr>
          <p:nvPr/>
        </p:nvPicPr>
        <p:blipFill>
          <a:blip r:embed="rId3" cstate="print"/>
          <a:srcRect/>
          <a:stretch>
            <a:fillRect/>
          </a:stretch>
        </p:blipFill>
        <p:spPr bwMode="auto">
          <a:xfrm>
            <a:off x="5392738" y="1212850"/>
            <a:ext cx="3751262" cy="5635625"/>
          </a:xfrm>
          <a:prstGeom prst="rect">
            <a:avLst/>
          </a:prstGeom>
          <a:noFill/>
        </p:spPr>
      </p:pic>
      <p:sp>
        <p:nvSpPr>
          <p:cNvPr id="14339" name="Rectangle 6"/>
          <p:cNvSpPr>
            <a:spLocks noChangeArrowheads="1"/>
          </p:cNvSpPr>
          <p:nvPr/>
        </p:nvSpPr>
        <p:spPr bwMode="auto">
          <a:xfrm>
            <a:off x="0" y="2043113"/>
            <a:ext cx="9144000" cy="2405062"/>
          </a:xfrm>
          <a:prstGeom prst="rect">
            <a:avLst/>
          </a:prstGeom>
          <a:solidFill>
            <a:srgbClr val="006699">
              <a:alpha val="10001"/>
            </a:srgbClr>
          </a:solidFill>
          <a:ln w="9525">
            <a:noFill/>
            <a:miter lim="800000"/>
            <a:headEnd/>
            <a:tailEnd/>
          </a:ln>
        </p:spPr>
        <p:txBody>
          <a:bodyPr wrap="none" anchor="ctr"/>
          <a:lstStyle/>
          <a:p>
            <a:pPr algn="ctr"/>
            <a:endParaRPr lang="en-US"/>
          </a:p>
        </p:txBody>
      </p:sp>
      <p:sp>
        <p:nvSpPr>
          <p:cNvPr id="14340" name="Rectangle 3"/>
          <p:cNvSpPr>
            <a:spLocks noGrp="1" noChangeArrowheads="1"/>
          </p:cNvSpPr>
          <p:nvPr>
            <p:ph type="subTitle" idx="4294967295"/>
          </p:nvPr>
        </p:nvSpPr>
        <p:spPr>
          <a:xfrm>
            <a:off x="392113" y="4997450"/>
            <a:ext cx="4638675" cy="1216025"/>
          </a:xfrm>
        </p:spPr>
        <p:txBody>
          <a:bodyPr tIns="0" bIns="0"/>
          <a:lstStyle/>
          <a:p>
            <a:pPr marL="0" indent="0">
              <a:lnSpc>
                <a:spcPct val="80000"/>
              </a:lnSpc>
              <a:spcBef>
                <a:spcPct val="40000"/>
              </a:spcBef>
              <a:buFontTx/>
              <a:buNone/>
            </a:pPr>
            <a:r>
              <a:rPr lang="en-US" b="1" i="1" dirty="0" smtClean="0">
                <a:solidFill>
                  <a:srgbClr val="5F5F5F"/>
                </a:solidFill>
              </a:rPr>
              <a:t>Rob Murphy</a:t>
            </a:r>
          </a:p>
          <a:p>
            <a:pPr marL="0" indent="0">
              <a:lnSpc>
                <a:spcPct val="80000"/>
              </a:lnSpc>
              <a:spcBef>
                <a:spcPct val="40000"/>
              </a:spcBef>
              <a:buFontTx/>
              <a:buNone/>
            </a:pPr>
            <a:r>
              <a:rPr lang="en-US" sz="1600" i="1" dirty="0" smtClean="0">
                <a:solidFill>
                  <a:srgbClr val="5F5F5F"/>
                </a:solidFill>
              </a:rPr>
              <a:t>BIRT Evangelist</a:t>
            </a:r>
          </a:p>
          <a:p>
            <a:pPr marL="0" indent="0">
              <a:lnSpc>
                <a:spcPct val="80000"/>
              </a:lnSpc>
              <a:spcBef>
                <a:spcPct val="40000"/>
              </a:spcBef>
              <a:buFontTx/>
              <a:buNone/>
            </a:pPr>
            <a:r>
              <a:rPr lang="en-US" sz="1600" i="1" dirty="0" smtClean="0">
                <a:solidFill>
                  <a:srgbClr val="5F5F5F"/>
                </a:solidFill>
              </a:rPr>
              <a:t>OEM Technical Account Manager, Actuate</a:t>
            </a:r>
          </a:p>
        </p:txBody>
      </p:sp>
      <p:sp>
        <p:nvSpPr>
          <p:cNvPr id="14341" name="Rectangle 4"/>
          <p:cNvSpPr>
            <a:spLocks noGrp="1" noChangeArrowheads="1"/>
          </p:cNvSpPr>
          <p:nvPr>
            <p:ph type="ctrTitle" idx="4294967295"/>
          </p:nvPr>
        </p:nvSpPr>
        <p:spPr>
          <a:xfrm>
            <a:off x="381000" y="2482850"/>
            <a:ext cx="4924425" cy="1293813"/>
          </a:xfrm>
        </p:spPr>
        <p:txBody>
          <a:bodyPr tIns="0" bIns="0" anchor="t"/>
          <a:lstStyle/>
          <a:p>
            <a:pPr>
              <a:spcBef>
                <a:spcPct val="50000"/>
              </a:spcBef>
            </a:pPr>
            <a:r>
              <a:rPr lang="en-US" sz="2500" i="1" smtClean="0">
                <a:solidFill>
                  <a:schemeClr val="tx2"/>
                </a:solidFill>
              </a:rPr>
              <a:t>Who is BIRT?</a:t>
            </a:r>
            <a:br>
              <a:rPr lang="en-US" sz="2500" i="1" smtClean="0">
                <a:solidFill>
                  <a:schemeClr val="tx2"/>
                </a:solidFill>
              </a:rPr>
            </a:br>
            <a:r>
              <a:rPr lang="en-US" sz="2300" b="0" i="1" smtClean="0">
                <a:solidFill>
                  <a:schemeClr val="tx1"/>
                </a:solidFill>
              </a:rPr>
              <a:t>Solving Your Data </a:t>
            </a:r>
            <a:br>
              <a:rPr lang="en-US" sz="2300" b="0" i="1" smtClean="0">
                <a:solidFill>
                  <a:schemeClr val="tx1"/>
                </a:solidFill>
              </a:rPr>
            </a:br>
            <a:r>
              <a:rPr lang="en-US" sz="2300" b="0" i="1" smtClean="0">
                <a:solidFill>
                  <a:schemeClr val="tx1"/>
                </a:solidFill>
              </a:rPr>
              <a:t>Visualization Needs with </a:t>
            </a:r>
            <a:br>
              <a:rPr lang="en-US" sz="2300" b="0" i="1" smtClean="0">
                <a:solidFill>
                  <a:schemeClr val="tx1"/>
                </a:solidFill>
              </a:rPr>
            </a:br>
            <a:r>
              <a:rPr lang="en-US" sz="2300" b="0" i="1" smtClean="0">
                <a:solidFill>
                  <a:schemeClr val="tx1"/>
                </a:solidFill>
              </a:rPr>
              <a:t>Open Source</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APIs and Extension Points</a:t>
            </a:r>
          </a:p>
        </p:txBody>
      </p:sp>
      <p:sp>
        <p:nvSpPr>
          <p:cNvPr id="38915" name="Rectangle 3"/>
          <p:cNvSpPr>
            <a:spLocks noGrp="1" noChangeArrowheads="1"/>
          </p:cNvSpPr>
          <p:nvPr>
            <p:ph type="body" idx="4294967295"/>
          </p:nvPr>
        </p:nvSpPr>
        <p:spPr>
          <a:xfrm>
            <a:off x="220340" y="1524000"/>
            <a:ext cx="8450263" cy="5060950"/>
          </a:xfrm>
        </p:spPr>
        <p:txBody>
          <a:bodyPr/>
          <a:lstStyle/>
          <a:p>
            <a:pPr marL="0" indent="0">
              <a:buFontTx/>
              <a:buNone/>
            </a:pPr>
            <a:r>
              <a:rPr lang="en-US" b="1" i="1" dirty="0" smtClean="0">
                <a:solidFill>
                  <a:schemeClr val="tx2"/>
                </a:solidFill>
              </a:rPr>
              <a:t>Extensibility is a key principle of the BIRT Project</a:t>
            </a:r>
          </a:p>
          <a:p>
            <a:pPr marL="0" indent="0">
              <a:spcBef>
                <a:spcPct val="40000"/>
              </a:spcBef>
              <a:buFontTx/>
              <a:buNone/>
            </a:pPr>
            <a:r>
              <a:rPr lang="en-US" dirty="0" smtClean="0"/>
              <a:t>Data source extensibility</a:t>
            </a:r>
          </a:p>
          <a:p>
            <a:pPr marL="457200" lvl="1" indent="-228600">
              <a:spcBef>
                <a:spcPct val="10000"/>
              </a:spcBef>
            </a:pPr>
            <a:r>
              <a:rPr lang="en-US" dirty="0" smtClean="0">
                <a:solidFill>
                  <a:srgbClr val="5F5F5F"/>
                </a:solidFill>
              </a:rPr>
              <a:t>Application specific design-time query builders</a:t>
            </a:r>
          </a:p>
          <a:p>
            <a:pPr marL="457200" lvl="1" indent="-228600">
              <a:spcBef>
                <a:spcPct val="10000"/>
              </a:spcBef>
            </a:pPr>
            <a:r>
              <a:rPr lang="en-US" dirty="0" smtClean="0">
                <a:solidFill>
                  <a:srgbClr val="5F5F5F"/>
                </a:solidFill>
              </a:rPr>
              <a:t>Custom design-time and run-time data access</a:t>
            </a:r>
          </a:p>
          <a:p>
            <a:pPr marL="0" indent="0">
              <a:spcBef>
                <a:spcPct val="40000"/>
              </a:spcBef>
              <a:buFontTx/>
              <a:buNone/>
            </a:pPr>
            <a:r>
              <a:rPr lang="en-US" dirty="0" smtClean="0"/>
              <a:t>Custom business logic extensibility</a:t>
            </a:r>
          </a:p>
          <a:p>
            <a:pPr marL="457200" lvl="1" indent="-228600">
              <a:spcBef>
                <a:spcPct val="10000"/>
              </a:spcBef>
            </a:pPr>
            <a:r>
              <a:rPr lang="en-US" dirty="0" smtClean="0">
                <a:solidFill>
                  <a:srgbClr val="5F5F5F"/>
                </a:solidFill>
              </a:rPr>
              <a:t>Incorporate complex business logic scripting</a:t>
            </a:r>
          </a:p>
          <a:p>
            <a:pPr marL="457200" lvl="1" indent="-228600">
              <a:spcBef>
                <a:spcPct val="10000"/>
              </a:spcBef>
            </a:pPr>
            <a:r>
              <a:rPr lang="en-US" dirty="0" smtClean="0">
                <a:solidFill>
                  <a:srgbClr val="5F5F5F"/>
                </a:solidFill>
              </a:rPr>
              <a:t>Access existing and new Java code</a:t>
            </a:r>
          </a:p>
          <a:p>
            <a:pPr marL="0" indent="0">
              <a:spcBef>
                <a:spcPct val="40000"/>
              </a:spcBef>
              <a:buFontTx/>
              <a:buNone/>
            </a:pPr>
            <a:r>
              <a:rPr lang="en-US" dirty="0" smtClean="0"/>
              <a:t>Visualization extensibility</a:t>
            </a:r>
          </a:p>
          <a:p>
            <a:pPr marL="457200" lvl="1" indent="-228600">
              <a:spcBef>
                <a:spcPct val="10000"/>
              </a:spcBef>
            </a:pPr>
            <a:r>
              <a:rPr lang="en-US" dirty="0" smtClean="0">
                <a:solidFill>
                  <a:srgbClr val="5F5F5F"/>
                </a:solidFill>
              </a:rPr>
              <a:t>Build new visual data presentation ‘widgets’</a:t>
            </a:r>
          </a:p>
          <a:p>
            <a:pPr marL="457200" lvl="1" indent="-228600">
              <a:spcBef>
                <a:spcPct val="10000"/>
              </a:spcBef>
            </a:pPr>
            <a:r>
              <a:rPr lang="en-US" dirty="0" smtClean="0">
                <a:solidFill>
                  <a:srgbClr val="5F5F5F"/>
                </a:solidFill>
              </a:rPr>
              <a:t>Extend charting with new chart types; new output formats</a:t>
            </a:r>
          </a:p>
          <a:p>
            <a:pPr marL="0" indent="0">
              <a:spcBef>
                <a:spcPct val="40000"/>
              </a:spcBef>
              <a:buFontTx/>
              <a:buNone/>
            </a:pPr>
            <a:r>
              <a:rPr lang="en-US" dirty="0" smtClean="0"/>
              <a:t>Rendering content for output</a:t>
            </a:r>
          </a:p>
          <a:p>
            <a:pPr marL="457200" lvl="1" indent="-228600">
              <a:spcBef>
                <a:spcPct val="10000"/>
              </a:spcBef>
            </a:pPr>
            <a:r>
              <a:rPr lang="en-US" dirty="0" smtClean="0">
                <a:solidFill>
                  <a:srgbClr val="5F5F5F"/>
                </a:solidFill>
              </a:rPr>
              <a:t>Target output for specific devices and formats</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ChangeArrowheads="1"/>
          </p:cNvSpPr>
          <p:nvPr/>
        </p:nvSpPr>
        <p:spPr bwMode="auto">
          <a:xfrm>
            <a:off x="3122613" y="4110038"/>
            <a:ext cx="3108325" cy="1930400"/>
          </a:xfrm>
          <a:prstGeom prst="roundRect">
            <a:avLst>
              <a:gd name="adj" fmla="val 4495"/>
            </a:avLst>
          </a:prstGeom>
          <a:solidFill>
            <a:srgbClr val="3195D3"/>
          </a:solidFill>
          <a:ln w="9525">
            <a:solidFill>
              <a:srgbClr val="2259AA"/>
            </a:solidFill>
            <a:round/>
            <a:headEnd/>
            <a:tailEnd/>
          </a:ln>
          <a:effectLst>
            <a:outerShdw dist="53882" dir="2700000" algn="ctr" rotWithShape="0">
              <a:schemeClr val="bg2">
                <a:alpha val="50000"/>
              </a:schemeClr>
            </a:outerShdw>
          </a:effectLst>
        </p:spPr>
        <p:txBody>
          <a:bodyPr wrap="none" lIns="64008" rIns="64008"/>
          <a:lstStyle/>
          <a:p>
            <a:pPr eaLnBrk="0" hangingPunct="0"/>
            <a:r>
              <a:rPr lang="en-US" sz="1400" b="1">
                <a:solidFill>
                  <a:schemeClr val="bg1"/>
                </a:solidFill>
                <a:effectLst>
                  <a:outerShdw blurRad="38100" dist="38100" dir="2700000" algn="tl">
                    <a:srgbClr val="000000"/>
                  </a:outerShdw>
                </a:effectLst>
                <a:ea typeface="Geneva" pitchFamily="82" charset="-128"/>
                <a:cs typeface="Arial" charset="0"/>
              </a:rPr>
              <a:t>BIRT Engine</a:t>
            </a:r>
          </a:p>
        </p:txBody>
      </p:sp>
      <p:sp>
        <p:nvSpPr>
          <p:cNvPr id="40963" name="AutoShape 3"/>
          <p:cNvSpPr>
            <a:spLocks noChangeArrowheads="1"/>
          </p:cNvSpPr>
          <p:nvPr/>
        </p:nvSpPr>
        <p:spPr bwMode="auto">
          <a:xfrm>
            <a:off x="4725988" y="528796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Presentation</a:t>
            </a:r>
          </a:p>
          <a:p>
            <a:pPr eaLnBrk="0" hangingPunct="0"/>
            <a:r>
              <a:rPr lang="en-US" sz="1200" b="1">
                <a:solidFill>
                  <a:schemeClr val="bg1"/>
                </a:solidFill>
                <a:ea typeface="Geneva" pitchFamily="82" charset="-128"/>
                <a:cs typeface="Arial" charset="0"/>
              </a:rPr>
              <a:t>Services</a:t>
            </a:r>
          </a:p>
        </p:txBody>
      </p:sp>
      <p:sp>
        <p:nvSpPr>
          <p:cNvPr id="40964" name="AutoShape 4"/>
          <p:cNvSpPr>
            <a:spLocks noChangeArrowheads="1"/>
          </p:cNvSpPr>
          <p:nvPr/>
        </p:nvSpPr>
        <p:spPr bwMode="auto">
          <a:xfrm>
            <a:off x="3201988" y="451961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Generation</a:t>
            </a:r>
          </a:p>
          <a:p>
            <a:pPr eaLnBrk="0" hangingPunct="0"/>
            <a:r>
              <a:rPr lang="en-US" sz="1200" b="1">
                <a:solidFill>
                  <a:schemeClr val="bg1"/>
                </a:solidFill>
                <a:ea typeface="Geneva" pitchFamily="82" charset="-128"/>
                <a:cs typeface="Arial" charset="0"/>
              </a:rPr>
              <a:t>Services</a:t>
            </a:r>
          </a:p>
        </p:txBody>
      </p:sp>
      <p:sp>
        <p:nvSpPr>
          <p:cNvPr id="40965" name="AutoShape 5"/>
          <p:cNvSpPr>
            <a:spLocks noChangeArrowheads="1"/>
          </p:cNvSpPr>
          <p:nvPr/>
        </p:nvSpPr>
        <p:spPr bwMode="auto">
          <a:xfrm>
            <a:off x="3201988" y="5287963"/>
            <a:ext cx="1417637" cy="685800"/>
          </a:xfrm>
          <a:prstGeom prst="roundRect">
            <a:avLst>
              <a:gd name="adj" fmla="val 5468"/>
            </a:avLst>
          </a:prstGeom>
          <a:solidFill>
            <a:srgbClr val="007DD2"/>
          </a:solidFill>
          <a:ln w="9525">
            <a:solidFill>
              <a:srgbClr val="2259AA"/>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Data</a:t>
            </a:r>
          </a:p>
          <a:p>
            <a:pPr eaLnBrk="0" hangingPunct="0"/>
            <a:r>
              <a:rPr lang="en-US" sz="1200" b="1">
                <a:solidFill>
                  <a:schemeClr val="bg1"/>
                </a:solidFill>
                <a:ea typeface="Geneva" pitchFamily="82" charset="-128"/>
                <a:cs typeface="Arial" charset="0"/>
              </a:rPr>
              <a:t>Services</a:t>
            </a:r>
          </a:p>
        </p:txBody>
      </p:sp>
      <p:sp>
        <p:nvSpPr>
          <p:cNvPr id="40966" name="AutoShape 6"/>
          <p:cNvSpPr>
            <a:spLocks noChangeArrowheads="1"/>
          </p:cNvSpPr>
          <p:nvPr/>
        </p:nvSpPr>
        <p:spPr bwMode="auto">
          <a:xfrm>
            <a:off x="4725988" y="4519613"/>
            <a:ext cx="1417637" cy="685800"/>
          </a:xfrm>
          <a:prstGeom prst="roundRect">
            <a:avLst>
              <a:gd name="adj" fmla="val 5468"/>
            </a:avLst>
          </a:prstGeom>
          <a:solidFill>
            <a:srgbClr val="007DD2"/>
          </a:solidFill>
          <a:ln w="9525" algn="ctr">
            <a:solidFill>
              <a:srgbClr val="2259AA"/>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Charting</a:t>
            </a:r>
          </a:p>
          <a:p>
            <a:pPr eaLnBrk="0" hangingPunct="0"/>
            <a:r>
              <a:rPr lang="en-US" sz="1200" b="1">
                <a:solidFill>
                  <a:schemeClr val="bg1"/>
                </a:solidFill>
                <a:ea typeface="Geneva" pitchFamily="82" charset="-128"/>
                <a:cs typeface="Arial" charset="0"/>
              </a:rPr>
              <a:t>Engine</a:t>
            </a:r>
          </a:p>
        </p:txBody>
      </p:sp>
      <p:sp>
        <p:nvSpPr>
          <p:cNvPr id="40967" name="AutoShape 7"/>
          <p:cNvSpPr>
            <a:spLocks noChangeArrowheads="1"/>
          </p:cNvSpPr>
          <p:nvPr/>
        </p:nvSpPr>
        <p:spPr bwMode="auto">
          <a:xfrm>
            <a:off x="3114675" y="1628775"/>
            <a:ext cx="3108325" cy="1768475"/>
          </a:xfrm>
          <a:prstGeom prst="roundRect">
            <a:avLst>
              <a:gd name="adj" fmla="val 4495"/>
            </a:avLst>
          </a:prstGeom>
          <a:solidFill>
            <a:srgbClr val="23BFA5"/>
          </a:solidFill>
          <a:ln w="9525">
            <a:solidFill>
              <a:srgbClr val="008080"/>
            </a:solidFill>
            <a:round/>
            <a:headEnd/>
            <a:tailEnd/>
          </a:ln>
          <a:effectLst>
            <a:outerShdw dist="53882" dir="2700000" algn="ctr" rotWithShape="0">
              <a:schemeClr val="bg2">
                <a:alpha val="50000"/>
              </a:schemeClr>
            </a:outerShdw>
          </a:effectLst>
        </p:spPr>
        <p:txBody>
          <a:bodyPr wrap="none" lIns="64008" tIns="73152" rIns="64008"/>
          <a:lstStyle/>
          <a:p>
            <a:pPr eaLnBrk="0" hangingPunct="0"/>
            <a:r>
              <a:rPr lang="en-US" sz="1400" b="1">
                <a:solidFill>
                  <a:schemeClr val="bg1"/>
                </a:solidFill>
                <a:ea typeface="Geneva" pitchFamily="82" charset="-128"/>
                <a:cs typeface="Arial" charset="0"/>
              </a:rPr>
              <a:t> </a:t>
            </a:r>
            <a:r>
              <a:rPr lang="en-US" sz="1400" b="1">
                <a:solidFill>
                  <a:schemeClr val="bg1"/>
                </a:solidFill>
                <a:effectLst>
                  <a:outerShdw blurRad="38100" dist="38100" dir="2700000" algn="tl">
                    <a:srgbClr val="000000"/>
                  </a:outerShdw>
                </a:effectLst>
                <a:ea typeface="Geneva" pitchFamily="82" charset="-128"/>
                <a:cs typeface="Arial" charset="0"/>
              </a:rPr>
              <a:t>BIRT Designer</a:t>
            </a:r>
          </a:p>
        </p:txBody>
      </p:sp>
      <p:sp>
        <p:nvSpPr>
          <p:cNvPr id="40968" name="AutoShape 8"/>
          <p:cNvSpPr>
            <a:spLocks noChangeArrowheads="1"/>
          </p:cNvSpPr>
          <p:nvPr/>
        </p:nvSpPr>
        <p:spPr bwMode="auto">
          <a:xfrm>
            <a:off x="3209925" y="2819400"/>
            <a:ext cx="2914650" cy="482600"/>
          </a:xfrm>
          <a:prstGeom prst="roundRect">
            <a:avLst>
              <a:gd name="adj" fmla="val 12500"/>
            </a:avLst>
          </a:prstGeom>
          <a:solidFill>
            <a:srgbClr val="009999"/>
          </a:solidFill>
          <a:ln w="9525">
            <a:solidFill>
              <a:srgbClr val="008080"/>
            </a:solidFill>
            <a:round/>
            <a:headEnd/>
            <a:tailEnd/>
          </a:ln>
          <a:effectLst>
            <a:outerShdw dist="53882" dir="2700000" algn="ctr" rotWithShape="0">
              <a:schemeClr val="bg2">
                <a:alpha val="50000"/>
              </a:schemeClr>
            </a:outerShdw>
          </a:effectLst>
        </p:spPr>
        <p:txBody>
          <a:bodyPr wrap="none" anchor="ctr"/>
          <a:lstStyle/>
          <a:p>
            <a:pPr algn="ctr" eaLnBrk="0" hangingPunct="0"/>
            <a:r>
              <a:rPr lang="en-US" sz="1200" b="1">
                <a:solidFill>
                  <a:schemeClr val="bg1"/>
                </a:solidFill>
                <a:ea typeface="Geneva" pitchFamily="82" charset="-128"/>
                <a:cs typeface="Arial" charset="0"/>
              </a:rPr>
              <a:t>BIRT Engine</a:t>
            </a:r>
            <a:endParaRPr lang="en-US" sz="1200" i="1">
              <a:solidFill>
                <a:schemeClr val="bg1"/>
              </a:solidFill>
              <a:ea typeface="Geneva" pitchFamily="82" charset="-128"/>
              <a:cs typeface="Arial" charset="0"/>
            </a:endParaRPr>
          </a:p>
        </p:txBody>
      </p:sp>
      <p:sp>
        <p:nvSpPr>
          <p:cNvPr id="40970" name="AutoShape 10"/>
          <p:cNvSpPr>
            <a:spLocks noChangeArrowheads="1"/>
          </p:cNvSpPr>
          <p:nvPr/>
        </p:nvSpPr>
        <p:spPr bwMode="auto">
          <a:xfrm>
            <a:off x="5211763" y="2047875"/>
            <a:ext cx="914400" cy="685800"/>
          </a:xfrm>
          <a:prstGeom prst="roundRect">
            <a:avLst>
              <a:gd name="adj" fmla="val 5079"/>
            </a:avLst>
          </a:prstGeom>
          <a:solidFill>
            <a:srgbClr val="009999"/>
          </a:solidFill>
          <a:ln w="9525" algn="ctr">
            <a:solidFill>
              <a:srgbClr val="008080"/>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Chart</a:t>
            </a:r>
          </a:p>
          <a:p>
            <a:pPr eaLnBrk="0" hangingPunct="0"/>
            <a:r>
              <a:rPr lang="en-US" sz="1200" b="1">
                <a:solidFill>
                  <a:schemeClr val="bg1"/>
                </a:solidFill>
                <a:ea typeface="Geneva" pitchFamily="82" charset="-128"/>
                <a:cs typeface="Arial" charset="0"/>
              </a:rPr>
              <a:t>Designer</a:t>
            </a:r>
          </a:p>
        </p:txBody>
      </p:sp>
      <p:sp>
        <p:nvSpPr>
          <p:cNvPr id="40971" name="AutoShape 11"/>
          <p:cNvSpPr>
            <a:spLocks noChangeArrowheads="1"/>
          </p:cNvSpPr>
          <p:nvPr/>
        </p:nvSpPr>
        <p:spPr bwMode="auto">
          <a:xfrm>
            <a:off x="4221163" y="2047875"/>
            <a:ext cx="914400" cy="685800"/>
          </a:xfrm>
          <a:prstGeom prst="roundRect">
            <a:avLst>
              <a:gd name="adj" fmla="val 5079"/>
            </a:avLst>
          </a:prstGeom>
          <a:solidFill>
            <a:srgbClr val="009999"/>
          </a:solidFill>
          <a:ln w="9525">
            <a:solidFill>
              <a:srgbClr val="008080"/>
            </a:solidFill>
            <a:round/>
            <a:headEnd/>
            <a:tailEnd/>
          </a:ln>
          <a:effectLst>
            <a:outerShdw dist="53882" dir="2700000" algn="ctr" rotWithShape="0">
              <a:schemeClr val="bg2">
                <a:alpha val="50000"/>
              </a:schemeClr>
            </a:outerShdw>
          </a:effectLst>
        </p:spPr>
        <p:txBody>
          <a:bodyPr wrap="none"/>
          <a:lstStyle/>
          <a:p>
            <a:pPr eaLnBrk="0" hangingPunct="0"/>
            <a:r>
              <a:rPr lang="en-US" sz="1200" b="1">
                <a:solidFill>
                  <a:schemeClr val="bg1"/>
                </a:solidFill>
                <a:ea typeface="Geneva" pitchFamily="82" charset="-128"/>
                <a:cs typeface="Arial" charset="0"/>
              </a:rPr>
              <a:t>Eclipse </a:t>
            </a:r>
          </a:p>
          <a:p>
            <a:pPr eaLnBrk="0" hangingPunct="0"/>
            <a:r>
              <a:rPr lang="en-US" sz="1200" b="1">
                <a:solidFill>
                  <a:schemeClr val="bg1"/>
                </a:solidFill>
                <a:ea typeface="Geneva" pitchFamily="82" charset="-128"/>
                <a:cs typeface="Arial" charset="0"/>
              </a:rPr>
              <a:t>DTP,</a:t>
            </a:r>
          </a:p>
          <a:p>
            <a:pPr eaLnBrk="0" hangingPunct="0"/>
            <a:r>
              <a:rPr lang="en-US" sz="1200" b="1">
                <a:solidFill>
                  <a:schemeClr val="bg1"/>
                </a:solidFill>
                <a:ea typeface="Geneva" pitchFamily="82" charset="-128"/>
                <a:cs typeface="Arial" charset="0"/>
              </a:rPr>
              <a:t>WTP,…</a:t>
            </a:r>
          </a:p>
        </p:txBody>
      </p:sp>
      <p:sp>
        <p:nvSpPr>
          <p:cNvPr id="40972" name="Rectangle 12"/>
          <p:cNvSpPr>
            <a:spLocks noGrp="1" noChangeArrowheads="1"/>
          </p:cNvSpPr>
          <p:nvPr>
            <p:ph type="title"/>
          </p:nvPr>
        </p:nvSpPr>
        <p:spPr/>
        <p:txBody>
          <a:bodyPr/>
          <a:lstStyle/>
          <a:p>
            <a:r>
              <a:rPr lang="en-US" smtClean="0"/>
              <a:t>High Level BIRT Architecture: APIs</a:t>
            </a:r>
          </a:p>
        </p:txBody>
      </p:sp>
      <p:sp>
        <p:nvSpPr>
          <p:cNvPr id="40973" name="AutoShape 13"/>
          <p:cNvSpPr>
            <a:spLocks noChangeArrowheads="1"/>
          </p:cNvSpPr>
          <p:nvPr/>
        </p:nvSpPr>
        <p:spPr bwMode="auto">
          <a:xfrm>
            <a:off x="1552575" y="3471863"/>
            <a:ext cx="914400" cy="762000"/>
          </a:xfrm>
          <a:prstGeom prst="flowChartDocument">
            <a:avLst/>
          </a:prstGeom>
          <a:gradFill rotWithShape="1">
            <a:gsLst>
              <a:gs pos="0">
                <a:srgbClr val="DDDDDD"/>
              </a:gs>
              <a:gs pos="50000">
                <a:srgbClr val="DDDDDD">
                  <a:gamma/>
                  <a:tint val="25490"/>
                  <a:invGamma/>
                </a:srgbClr>
              </a:gs>
              <a:gs pos="100000">
                <a:srgbClr val="DDDDDD"/>
              </a:gs>
            </a:gsLst>
            <a:lin ang="2700000" scaled="1"/>
          </a:gradFill>
          <a:ln w="9525">
            <a:solidFill>
              <a:srgbClr val="C0C0C0"/>
            </a:solidFill>
            <a:miter lim="800000"/>
            <a:headEnd/>
            <a:tailEnd/>
          </a:ln>
          <a:effectLst/>
        </p:spPr>
        <p:txBody>
          <a:bodyPr wrap="none"/>
          <a:lstStyle/>
          <a:p>
            <a:r>
              <a:rPr lang="en-US" sz="1200" b="1">
                <a:solidFill>
                  <a:srgbClr val="5F5F5F"/>
                </a:solidFill>
                <a:ea typeface="Geneva" pitchFamily="82" charset="-128"/>
                <a:cs typeface="Arial" charset="0"/>
              </a:rPr>
              <a:t>XML</a:t>
            </a:r>
            <a:br>
              <a:rPr lang="en-US" sz="1200" b="1">
                <a:solidFill>
                  <a:srgbClr val="5F5F5F"/>
                </a:solidFill>
                <a:ea typeface="Geneva" pitchFamily="82" charset="-128"/>
                <a:cs typeface="Arial" charset="0"/>
              </a:rPr>
            </a:br>
            <a:r>
              <a:rPr lang="en-US" sz="1200" b="1">
                <a:solidFill>
                  <a:srgbClr val="5F5F5F"/>
                </a:solidFill>
                <a:ea typeface="Geneva" pitchFamily="82" charset="-128"/>
                <a:cs typeface="Arial" charset="0"/>
              </a:rPr>
              <a:t>Design</a:t>
            </a:r>
          </a:p>
        </p:txBody>
      </p:sp>
      <p:sp>
        <p:nvSpPr>
          <p:cNvPr id="40974" name="AutoShape 14"/>
          <p:cNvSpPr>
            <a:spLocks noChangeArrowheads="1"/>
          </p:cNvSpPr>
          <p:nvPr/>
        </p:nvSpPr>
        <p:spPr bwMode="auto">
          <a:xfrm>
            <a:off x="7027863" y="4133850"/>
            <a:ext cx="914400" cy="762000"/>
          </a:xfrm>
          <a:prstGeom prst="flowChartDocument">
            <a:avLst/>
          </a:prstGeom>
          <a:gradFill rotWithShape="1">
            <a:gsLst>
              <a:gs pos="0">
                <a:srgbClr val="DDDDDD"/>
              </a:gs>
              <a:gs pos="50000">
                <a:srgbClr val="DDDDDD">
                  <a:gamma/>
                  <a:tint val="25490"/>
                  <a:invGamma/>
                </a:srgbClr>
              </a:gs>
              <a:gs pos="100000">
                <a:srgbClr val="DDDDDD"/>
              </a:gs>
            </a:gsLst>
            <a:lin ang="2700000" scaled="1"/>
          </a:gradFill>
          <a:ln w="9525" algn="ctr">
            <a:solidFill>
              <a:srgbClr val="C0C0C0"/>
            </a:solidFill>
            <a:miter lim="800000"/>
            <a:headEnd/>
            <a:tailEnd/>
          </a:ln>
          <a:effectLst/>
        </p:spPr>
        <p:txBody>
          <a:bodyPr wrap="none"/>
          <a:lstStyle/>
          <a:p>
            <a:r>
              <a:rPr lang="en-US" sz="1200" b="1">
                <a:solidFill>
                  <a:srgbClr val="5F5F5F"/>
                </a:solidFill>
                <a:ea typeface="Geneva" pitchFamily="82" charset="-128"/>
                <a:cs typeface="Arial" charset="0"/>
              </a:rPr>
              <a:t>Document</a:t>
            </a:r>
          </a:p>
        </p:txBody>
      </p:sp>
      <p:sp>
        <p:nvSpPr>
          <p:cNvPr id="40975" name="Line 15"/>
          <p:cNvSpPr>
            <a:spLocks noChangeShapeType="1"/>
          </p:cNvSpPr>
          <p:nvPr/>
        </p:nvSpPr>
        <p:spPr bwMode="auto">
          <a:xfrm rot="2700000">
            <a:off x="2737644" y="3151982"/>
            <a:ext cx="1587" cy="457200"/>
          </a:xfrm>
          <a:prstGeom prst="line">
            <a:avLst/>
          </a:prstGeom>
          <a:noFill/>
          <a:ln w="76200">
            <a:solidFill>
              <a:srgbClr val="808080"/>
            </a:solidFill>
            <a:round/>
            <a:headEnd/>
            <a:tailEnd type="stealth" w="med" len="med"/>
          </a:ln>
          <a:effectLst/>
        </p:spPr>
        <p:txBody>
          <a:bodyPr/>
          <a:lstStyle/>
          <a:p>
            <a:endParaRPr lang="en-US"/>
          </a:p>
        </p:txBody>
      </p:sp>
      <p:sp>
        <p:nvSpPr>
          <p:cNvPr id="40976" name="Text Box 16"/>
          <p:cNvSpPr txBox="1">
            <a:spLocks noChangeArrowheads="1"/>
          </p:cNvSpPr>
          <p:nvPr/>
        </p:nvSpPr>
        <p:spPr bwMode="auto">
          <a:xfrm>
            <a:off x="7005638" y="5241925"/>
            <a:ext cx="1023937" cy="1370013"/>
          </a:xfrm>
          <a:prstGeom prst="rect">
            <a:avLst/>
          </a:prstGeom>
          <a:noFill/>
          <a:ln w="76200" algn="ctr">
            <a:noFill/>
            <a:miter lim="800000"/>
            <a:headEnd/>
            <a:tailEnd/>
          </a:ln>
          <a:effectLst/>
        </p:spPr>
        <p:txBody>
          <a:bodyPr wrap="none">
            <a:spAutoFit/>
          </a:bodyPr>
          <a:lstStyle/>
          <a:p>
            <a:r>
              <a:rPr lang="en-US" sz="1200" b="1">
                <a:solidFill>
                  <a:srgbClr val="5F5F5F"/>
                </a:solidFill>
                <a:ea typeface="Geneva" pitchFamily="82" charset="-128"/>
                <a:cs typeface="Arial" charset="0"/>
              </a:rPr>
              <a:t>HTML</a:t>
            </a:r>
          </a:p>
          <a:p>
            <a:r>
              <a:rPr lang="en-US" sz="1200" b="1">
                <a:solidFill>
                  <a:srgbClr val="5F5F5F"/>
                </a:solidFill>
                <a:ea typeface="Geneva" pitchFamily="82" charset="-128"/>
                <a:cs typeface="Arial" charset="0"/>
              </a:rPr>
              <a:t>PDF</a:t>
            </a:r>
          </a:p>
          <a:p>
            <a:r>
              <a:rPr lang="en-US" sz="1200" b="1">
                <a:solidFill>
                  <a:srgbClr val="5F5F5F"/>
                </a:solidFill>
                <a:ea typeface="Geneva" pitchFamily="82" charset="-128"/>
                <a:cs typeface="Arial" charset="0"/>
              </a:rPr>
              <a:t>Excel</a:t>
            </a:r>
          </a:p>
          <a:p>
            <a:r>
              <a:rPr lang="en-US" sz="1200" b="1">
                <a:solidFill>
                  <a:srgbClr val="5F5F5F"/>
                </a:solidFill>
                <a:ea typeface="Geneva" pitchFamily="82" charset="-128"/>
                <a:cs typeface="Arial" charset="0"/>
              </a:rPr>
              <a:t>Word</a:t>
            </a:r>
          </a:p>
          <a:p>
            <a:r>
              <a:rPr lang="en-US" sz="1200" b="1">
                <a:solidFill>
                  <a:srgbClr val="5F5F5F"/>
                </a:solidFill>
                <a:ea typeface="Geneva" pitchFamily="82" charset="-128"/>
                <a:cs typeface="Arial" charset="0"/>
              </a:rPr>
              <a:t>PowerPoint</a:t>
            </a:r>
          </a:p>
          <a:p>
            <a:r>
              <a:rPr lang="en-US" sz="1200" b="1">
                <a:solidFill>
                  <a:srgbClr val="5F5F5F"/>
                </a:solidFill>
                <a:ea typeface="Geneva" pitchFamily="82" charset="-128"/>
                <a:cs typeface="Arial" charset="0"/>
              </a:rPr>
              <a:t>PostScript</a:t>
            </a:r>
          </a:p>
          <a:p>
            <a:r>
              <a:rPr lang="en-US" sz="1200" b="1">
                <a:solidFill>
                  <a:srgbClr val="5F5F5F"/>
                </a:solidFill>
                <a:ea typeface="Geneva" pitchFamily="82" charset="-128"/>
                <a:cs typeface="Arial" charset="0"/>
              </a:rPr>
              <a:t>…</a:t>
            </a:r>
          </a:p>
        </p:txBody>
      </p:sp>
      <p:sp>
        <p:nvSpPr>
          <p:cNvPr id="40977" name="AutoShape 17"/>
          <p:cNvSpPr>
            <a:spLocks noChangeArrowheads="1"/>
          </p:cNvSpPr>
          <p:nvPr/>
        </p:nvSpPr>
        <p:spPr bwMode="auto">
          <a:xfrm>
            <a:off x="1504950" y="5284788"/>
            <a:ext cx="914400" cy="685800"/>
          </a:xfrm>
          <a:prstGeom prst="can">
            <a:avLst>
              <a:gd name="adj" fmla="val 25000"/>
            </a:avLst>
          </a:prstGeom>
          <a:gradFill rotWithShape="0">
            <a:gsLst>
              <a:gs pos="0">
                <a:srgbClr val="EAEAEA">
                  <a:gamma/>
                  <a:shade val="79216"/>
                  <a:invGamma/>
                </a:srgbClr>
              </a:gs>
              <a:gs pos="50000">
                <a:srgbClr val="EAEAEA"/>
              </a:gs>
              <a:gs pos="100000">
                <a:srgbClr val="EAEAEA">
                  <a:gamma/>
                  <a:shade val="79216"/>
                  <a:invGamma/>
                </a:srgbClr>
              </a:gs>
            </a:gsLst>
            <a:lin ang="0" scaled="1"/>
          </a:gradFill>
          <a:ln w="9525">
            <a:solidFill>
              <a:srgbClr val="DDDDDD"/>
            </a:solidFill>
            <a:round/>
            <a:headEnd type="none" w="sm" len="sm"/>
            <a:tailEnd type="none" w="sm" len="sm"/>
          </a:ln>
          <a:effectLst/>
        </p:spPr>
        <p:txBody>
          <a:bodyPr wrap="none" anchor="ctr"/>
          <a:lstStyle/>
          <a:p>
            <a:pPr algn="ctr"/>
            <a:r>
              <a:rPr lang="en-US" sz="1200" b="1">
                <a:solidFill>
                  <a:srgbClr val="5F5F5F"/>
                </a:solidFill>
                <a:ea typeface="Geneva" pitchFamily="82" charset="-128"/>
                <a:cs typeface="Arial" charset="0"/>
              </a:rPr>
              <a:t>Data</a:t>
            </a:r>
          </a:p>
        </p:txBody>
      </p:sp>
      <p:sp>
        <p:nvSpPr>
          <p:cNvPr id="40978" name="AutoShape 18"/>
          <p:cNvSpPr>
            <a:spLocks noChangeArrowheads="1"/>
          </p:cNvSpPr>
          <p:nvPr/>
        </p:nvSpPr>
        <p:spPr bwMode="auto">
          <a:xfrm>
            <a:off x="1733550" y="5741988"/>
            <a:ext cx="914400" cy="685800"/>
          </a:xfrm>
          <a:prstGeom prst="can">
            <a:avLst>
              <a:gd name="adj" fmla="val 25000"/>
            </a:avLst>
          </a:prstGeom>
          <a:gradFill rotWithShape="0">
            <a:gsLst>
              <a:gs pos="0">
                <a:srgbClr val="EAEAEA">
                  <a:gamma/>
                  <a:shade val="79216"/>
                  <a:invGamma/>
                </a:srgbClr>
              </a:gs>
              <a:gs pos="50000">
                <a:srgbClr val="EAEAEA"/>
              </a:gs>
              <a:gs pos="100000">
                <a:srgbClr val="EAEAEA">
                  <a:gamma/>
                  <a:shade val="79216"/>
                  <a:invGamma/>
                </a:srgbClr>
              </a:gs>
            </a:gsLst>
            <a:lin ang="0" scaled="1"/>
          </a:gradFill>
          <a:ln w="9525">
            <a:solidFill>
              <a:srgbClr val="DDDDDD"/>
            </a:solidFill>
            <a:round/>
            <a:headEnd type="none" w="sm" len="sm"/>
            <a:tailEnd type="none" w="sm" len="sm"/>
          </a:ln>
          <a:effectLst/>
        </p:spPr>
        <p:txBody>
          <a:bodyPr wrap="none" anchor="ctr"/>
          <a:lstStyle/>
          <a:p>
            <a:pPr algn="ctr"/>
            <a:r>
              <a:rPr lang="en-US" sz="1200" b="1">
                <a:solidFill>
                  <a:srgbClr val="5F5F5F"/>
                </a:solidFill>
                <a:ea typeface="Geneva" pitchFamily="82" charset="-128"/>
                <a:cs typeface="Arial" charset="0"/>
              </a:rPr>
              <a:t>Data</a:t>
            </a:r>
          </a:p>
        </p:txBody>
      </p:sp>
      <p:sp>
        <p:nvSpPr>
          <p:cNvPr id="40979" name="Line 19"/>
          <p:cNvSpPr>
            <a:spLocks noChangeShapeType="1"/>
          </p:cNvSpPr>
          <p:nvPr/>
        </p:nvSpPr>
        <p:spPr bwMode="auto">
          <a:xfrm rot="2700000">
            <a:off x="2508250" y="4176713"/>
            <a:ext cx="471487" cy="1588"/>
          </a:xfrm>
          <a:prstGeom prst="line">
            <a:avLst/>
          </a:prstGeom>
          <a:noFill/>
          <a:ln w="76200">
            <a:solidFill>
              <a:srgbClr val="808080"/>
            </a:solidFill>
            <a:round/>
            <a:headEnd/>
            <a:tailEnd type="stealth" w="med" len="med"/>
          </a:ln>
          <a:effectLst/>
        </p:spPr>
        <p:txBody>
          <a:bodyPr/>
          <a:lstStyle/>
          <a:p>
            <a:endParaRPr lang="en-US"/>
          </a:p>
        </p:txBody>
      </p:sp>
      <p:sp>
        <p:nvSpPr>
          <p:cNvPr id="40980" name="Line 20"/>
          <p:cNvSpPr>
            <a:spLocks noChangeShapeType="1"/>
          </p:cNvSpPr>
          <p:nvPr/>
        </p:nvSpPr>
        <p:spPr bwMode="auto">
          <a:xfrm>
            <a:off x="6434138" y="4471988"/>
            <a:ext cx="471487" cy="0"/>
          </a:xfrm>
          <a:prstGeom prst="line">
            <a:avLst/>
          </a:prstGeom>
          <a:noFill/>
          <a:ln w="76200">
            <a:solidFill>
              <a:srgbClr val="808080"/>
            </a:solidFill>
            <a:round/>
            <a:headEnd/>
            <a:tailEnd type="stealth" w="med" len="med"/>
          </a:ln>
          <a:effectLst/>
        </p:spPr>
        <p:txBody>
          <a:bodyPr/>
          <a:lstStyle/>
          <a:p>
            <a:endParaRPr lang="en-US"/>
          </a:p>
        </p:txBody>
      </p:sp>
      <p:sp>
        <p:nvSpPr>
          <p:cNvPr id="40981" name="Line 21"/>
          <p:cNvSpPr>
            <a:spLocks noChangeShapeType="1"/>
          </p:cNvSpPr>
          <p:nvPr/>
        </p:nvSpPr>
        <p:spPr bwMode="auto">
          <a:xfrm>
            <a:off x="6434138" y="5395913"/>
            <a:ext cx="471487" cy="0"/>
          </a:xfrm>
          <a:prstGeom prst="line">
            <a:avLst/>
          </a:prstGeom>
          <a:noFill/>
          <a:ln w="76200">
            <a:solidFill>
              <a:srgbClr val="808080"/>
            </a:solidFill>
            <a:round/>
            <a:headEnd/>
            <a:tailEnd type="stealth" w="med" len="med"/>
          </a:ln>
          <a:effectLst/>
        </p:spPr>
        <p:txBody>
          <a:bodyPr/>
          <a:lstStyle/>
          <a:p>
            <a:endParaRPr lang="en-US"/>
          </a:p>
        </p:txBody>
      </p:sp>
      <p:sp>
        <p:nvSpPr>
          <p:cNvPr id="40982" name="Line 22"/>
          <p:cNvSpPr>
            <a:spLocks noChangeShapeType="1"/>
          </p:cNvSpPr>
          <p:nvPr/>
        </p:nvSpPr>
        <p:spPr bwMode="auto">
          <a:xfrm>
            <a:off x="2522538" y="5653088"/>
            <a:ext cx="471487" cy="0"/>
          </a:xfrm>
          <a:prstGeom prst="line">
            <a:avLst/>
          </a:prstGeom>
          <a:noFill/>
          <a:ln w="76200">
            <a:solidFill>
              <a:srgbClr val="808080"/>
            </a:solidFill>
            <a:round/>
            <a:headEnd/>
            <a:tailEnd type="stealth" w="med" len="med"/>
          </a:ln>
          <a:effectLst/>
        </p:spPr>
        <p:txBody>
          <a:bodyPr/>
          <a:lstStyle/>
          <a:p>
            <a:endParaRPr lang="en-US"/>
          </a:p>
        </p:txBody>
      </p:sp>
      <p:sp>
        <p:nvSpPr>
          <p:cNvPr id="40983" name="AutoShape 23"/>
          <p:cNvSpPr>
            <a:spLocks noChangeArrowheads="1"/>
          </p:cNvSpPr>
          <p:nvPr/>
        </p:nvSpPr>
        <p:spPr bwMode="auto">
          <a:xfrm>
            <a:off x="3209925" y="2014538"/>
            <a:ext cx="1925638" cy="723900"/>
          </a:xfrm>
          <a:prstGeom prst="roundRect">
            <a:avLst>
              <a:gd name="adj" fmla="val 5481"/>
            </a:avLst>
          </a:prstGeom>
          <a:solidFill>
            <a:schemeClr val="accent1"/>
          </a:solidFill>
          <a:ln w="9525">
            <a:solidFill>
              <a:srgbClr val="B29116"/>
            </a:solidFill>
            <a:round/>
            <a:headEnd/>
            <a:tailEnd/>
          </a:ln>
          <a:effectLst/>
        </p:spPr>
        <p:txBody>
          <a:bodyPr anchor="ctr"/>
          <a:lstStyle/>
          <a:p>
            <a:pPr algn="ctr" eaLnBrk="0" hangingPunct="0"/>
            <a:r>
              <a:rPr lang="en-US" sz="1200" b="1">
                <a:solidFill>
                  <a:schemeClr val="bg1"/>
                </a:solidFill>
                <a:ea typeface="Geneva" pitchFamily="82" charset="-128"/>
                <a:cs typeface="Arial" charset="0"/>
              </a:rPr>
              <a:t>Custom Designer UI</a:t>
            </a:r>
            <a:endParaRPr lang="en-US" sz="1200" i="1">
              <a:solidFill>
                <a:schemeClr val="bg1"/>
              </a:solidFill>
              <a:ea typeface="Geneva" pitchFamily="82" charset="-128"/>
              <a:cs typeface="Arial" charset="0"/>
            </a:endParaRPr>
          </a:p>
        </p:txBody>
      </p:sp>
      <p:sp>
        <p:nvSpPr>
          <p:cNvPr id="40984" name="AutoShape 24"/>
          <p:cNvSpPr>
            <a:spLocks noChangeArrowheads="1"/>
          </p:cNvSpPr>
          <p:nvPr/>
        </p:nvSpPr>
        <p:spPr bwMode="auto">
          <a:xfrm>
            <a:off x="3122613" y="3781425"/>
            <a:ext cx="3108325" cy="260350"/>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200" b="1">
                <a:solidFill>
                  <a:schemeClr val="bg1"/>
                </a:solidFill>
                <a:ea typeface="Geneva" pitchFamily="82" charset="-128"/>
                <a:cs typeface="Arial" charset="0"/>
              </a:rPr>
              <a:t>Engine API</a:t>
            </a:r>
            <a:endParaRPr lang="en-US" sz="1200" i="1">
              <a:solidFill>
                <a:schemeClr val="bg1"/>
              </a:solidFill>
              <a:ea typeface="Geneva" pitchFamily="82" charset="-128"/>
              <a:cs typeface="Arial" charset="0"/>
            </a:endParaRPr>
          </a:p>
        </p:txBody>
      </p:sp>
      <p:sp>
        <p:nvSpPr>
          <p:cNvPr id="40985" name="AutoShape 25"/>
          <p:cNvSpPr>
            <a:spLocks noChangeArrowheads="1"/>
          </p:cNvSpPr>
          <p:nvPr/>
        </p:nvSpPr>
        <p:spPr bwMode="auto">
          <a:xfrm>
            <a:off x="3235325" y="5711825"/>
            <a:ext cx="1309688" cy="219075"/>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000" b="1">
                <a:solidFill>
                  <a:schemeClr val="bg1"/>
                </a:solidFill>
                <a:ea typeface="Geneva" pitchFamily="82" charset="-128"/>
                <a:cs typeface="Arial" charset="0"/>
              </a:rPr>
              <a:t>Open Data Access</a:t>
            </a:r>
            <a:endParaRPr lang="en-US" sz="1000" i="1">
              <a:solidFill>
                <a:schemeClr val="bg1"/>
              </a:solidFill>
              <a:ea typeface="Geneva" pitchFamily="82" charset="-128"/>
              <a:cs typeface="Arial" charset="0"/>
            </a:endParaRPr>
          </a:p>
        </p:txBody>
      </p:sp>
      <p:sp>
        <p:nvSpPr>
          <p:cNvPr id="40986" name="AutoShape 26"/>
          <p:cNvSpPr>
            <a:spLocks noChangeArrowheads="1"/>
          </p:cNvSpPr>
          <p:nvPr/>
        </p:nvSpPr>
        <p:spPr bwMode="auto">
          <a:xfrm>
            <a:off x="4768850" y="4949825"/>
            <a:ext cx="1309688" cy="219075"/>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000" b="1">
                <a:solidFill>
                  <a:schemeClr val="bg1"/>
                </a:solidFill>
                <a:ea typeface="Geneva" pitchFamily="82" charset="-128"/>
                <a:cs typeface="Arial" charset="0"/>
              </a:rPr>
              <a:t>Chart Engine API</a:t>
            </a:r>
            <a:endParaRPr lang="en-US" sz="1000" i="1">
              <a:solidFill>
                <a:schemeClr val="bg1"/>
              </a:solidFill>
              <a:ea typeface="Geneva" pitchFamily="82" charset="-128"/>
              <a:cs typeface="Arial" charset="0"/>
            </a:endParaRPr>
          </a:p>
        </p:txBody>
      </p:sp>
      <p:sp>
        <p:nvSpPr>
          <p:cNvPr id="40987" name="AutoShape 27"/>
          <p:cNvSpPr>
            <a:spLocks noChangeArrowheads="1"/>
          </p:cNvSpPr>
          <p:nvPr/>
        </p:nvSpPr>
        <p:spPr bwMode="auto">
          <a:xfrm>
            <a:off x="4768850" y="5700713"/>
            <a:ext cx="1309688" cy="219075"/>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000" b="1">
                <a:solidFill>
                  <a:schemeClr val="bg1"/>
                </a:solidFill>
                <a:ea typeface="Geneva" pitchFamily="82" charset="-128"/>
                <a:cs typeface="Arial" charset="0"/>
              </a:rPr>
              <a:t>Emitter API</a:t>
            </a:r>
            <a:endParaRPr lang="en-US" sz="1000" i="1">
              <a:solidFill>
                <a:schemeClr val="bg1"/>
              </a:solidFill>
              <a:ea typeface="Geneva" pitchFamily="82" charset="-128"/>
              <a:cs typeface="Arial" charset="0"/>
            </a:endParaRPr>
          </a:p>
        </p:txBody>
      </p:sp>
      <p:sp>
        <p:nvSpPr>
          <p:cNvPr id="40988" name="AutoShape 28"/>
          <p:cNvSpPr>
            <a:spLocks noChangeArrowheads="1"/>
          </p:cNvSpPr>
          <p:nvPr/>
        </p:nvSpPr>
        <p:spPr bwMode="auto">
          <a:xfrm>
            <a:off x="5246688" y="2479675"/>
            <a:ext cx="833437" cy="219075"/>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000" b="1">
                <a:solidFill>
                  <a:schemeClr val="bg1"/>
                </a:solidFill>
                <a:ea typeface="Geneva" pitchFamily="82" charset="-128"/>
                <a:cs typeface="Arial" charset="0"/>
              </a:rPr>
              <a:t>Chart UI API</a:t>
            </a:r>
            <a:endParaRPr lang="en-US" sz="1000" i="1">
              <a:solidFill>
                <a:schemeClr val="bg1"/>
              </a:solidFill>
              <a:ea typeface="Geneva" pitchFamily="82" charset="-128"/>
              <a:cs typeface="Arial" charset="0"/>
            </a:endParaRPr>
          </a:p>
        </p:txBody>
      </p:sp>
      <p:sp>
        <p:nvSpPr>
          <p:cNvPr id="40989" name="AutoShape 29"/>
          <p:cNvSpPr>
            <a:spLocks noChangeArrowheads="1"/>
          </p:cNvSpPr>
          <p:nvPr/>
        </p:nvSpPr>
        <p:spPr bwMode="auto">
          <a:xfrm>
            <a:off x="3235325" y="4949825"/>
            <a:ext cx="1309688" cy="219075"/>
          </a:xfrm>
          <a:prstGeom prst="roundRect">
            <a:avLst>
              <a:gd name="adj" fmla="val 12500"/>
            </a:avLst>
          </a:prstGeom>
          <a:solidFill>
            <a:schemeClr val="accent1"/>
          </a:solidFill>
          <a:ln w="9525">
            <a:solidFill>
              <a:srgbClr val="B29116"/>
            </a:solidFill>
            <a:round/>
            <a:headEnd/>
            <a:tailEnd/>
          </a:ln>
          <a:effectLst/>
        </p:spPr>
        <p:txBody>
          <a:bodyPr wrap="none" anchor="ctr"/>
          <a:lstStyle/>
          <a:p>
            <a:pPr algn="ctr" eaLnBrk="0" hangingPunct="0"/>
            <a:r>
              <a:rPr lang="en-US" sz="1000" b="1">
                <a:solidFill>
                  <a:schemeClr val="bg1"/>
                </a:solidFill>
                <a:ea typeface="Geneva" pitchFamily="82" charset="-128"/>
                <a:cs typeface="Arial" charset="0"/>
              </a:rPr>
              <a:t>Scripting API</a:t>
            </a:r>
            <a:endParaRPr lang="en-US" sz="1000" i="1">
              <a:solidFill>
                <a:schemeClr val="bg1"/>
              </a:solidFill>
              <a:ea typeface="Geneva" pitchFamily="82" charset="-128"/>
              <a:cs typeface="Arial"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ChangeArrowheads="1"/>
          </p:cNvSpPr>
          <p:nvPr/>
        </p:nvSpPr>
        <p:spPr bwMode="auto">
          <a:xfrm>
            <a:off x="0" y="1458968"/>
            <a:ext cx="9144000" cy="3784546"/>
          </a:xfrm>
          <a:prstGeom prst="rect">
            <a:avLst/>
          </a:prstGeom>
          <a:solidFill>
            <a:srgbClr val="006699">
              <a:alpha val="14902"/>
            </a:srgbClr>
          </a:solidFill>
          <a:ln w="9525">
            <a:noFill/>
            <a:miter lim="800000"/>
            <a:headEnd/>
            <a:tailEnd/>
          </a:ln>
        </p:spPr>
        <p:txBody>
          <a:bodyPr wrap="none" anchor="ctr"/>
          <a:lstStyle/>
          <a:p>
            <a:pPr algn="ctr"/>
            <a:endParaRPr lang="en-US" b="0" dirty="0">
              <a:cs typeface="Arial" charset="0"/>
            </a:endParaRPr>
          </a:p>
        </p:txBody>
      </p:sp>
      <p:sp>
        <p:nvSpPr>
          <p:cNvPr id="261123" name="Rectangle 2"/>
          <p:cNvSpPr>
            <a:spLocks noGrp="1" noChangeArrowheads="1"/>
          </p:cNvSpPr>
          <p:nvPr>
            <p:ph type="title"/>
          </p:nvPr>
        </p:nvSpPr>
        <p:spPr/>
        <p:txBody>
          <a:bodyPr/>
          <a:lstStyle/>
          <a:p>
            <a:pPr eaLnBrk="1" hangingPunct="1"/>
            <a:r>
              <a:rPr lang="en-US" dirty="0" smtClean="0"/>
              <a:t>BIRT Momentum</a:t>
            </a:r>
            <a:br>
              <a:rPr lang="en-US" dirty="0" smtClean="0"/>
            </a:br>
            <a:r>
              <a:rPr lang="en-US" sz="2400" b="0" i="1" kern="1200" dirty="0" smtClean="0">
                <a:solidFill>
                  <a:srgbClr val="EAEAEA"/>
                </a:solidFill>
                <a:latin typeface="Arial" charset="0"/>
                <a:ea typeface="+mn-ea"/>
                <a:cs typeface="+mn-cs"/>
              </a:rPr>
              <a:t>Huge BIRT Community</a:t>
            </a:r>
            <a:endParaRPr lang="en-US" b="0" i="1" kern="1200" dirty="0" smtClean="0">
              <a:solidFill>
                <a:srgbClr val="EAEAEA"/>
              </a:solidFill>
              <a:latin typeface="Arial" charset="0"/>
              <a:ea typeface="+mn-ea"/>
              <a:cs typeface="+mn-cs"/>
            </a:endParaRPr>
          </a:p>
        </p:txBody>
      </p:sp>
      <p:sp>
        <p:nvSpPr>
          <p:cNvPr id="261124" name="Text Box 13"/>
          <p:cNvSpPr txBox="1">
            <a:spLocks noChangeArrowheads="1"/>
          </p:cNvSpPr>
          <p:nvPr/>
        </p:nvSpPr>
        <p:spPr bwMode="auto">
          <a:xfrm>
            <a:off x="293688" y="1774825"/>
            <a:ext cx="7078662" cy="1157288"/>
          </a:xfrm>
          <a:prstGeom prst="rect">
            <a:avLst/>
          </a:prstGeom>
          <a:noFill/>
          <a:ln w="9525">
            <a:noFill/>
            <a:miter lim="800000"/>
            <a:headEnd/>
            <a:tailEnd/>
          </a:ln>
        </p:spPr>
        <p:txBody>
          <a:bodyPr/>
          <a:lstStyle/>
          <a:p>
            <a:endParaRPr lang="en-US" sz="1800" dirty="0">
              <a:solidFill>
                <a:srgbClr val="003366"/>
              </a:solidFill>
            </a:endParaRPr>
          </a:p>
        </p:txBody>
      </p:sp>
      <p:sp>
        <p:nvSpPr>
          <p:cNvPr id="261126" name="Text Box 13"/>
          <p:cNvSpPr txBox="1">
            <a:spLocks noChangeArrowheads="1"/>
          </p:cNvSpPr>
          <p:nvPr/>
        </p:nvSpPr>
        <p:spPr bwMode="auto">
          <a:xfrm>
            <a:off x="189186" y="1680435"/>
            <a:ext cx="3900900" cy="3846513"/>
          </a:xfrm>
          <a:prstGeom prst="rect">
            <a:avLst/>
          </a:prstGeom>
          <a:noFill/>
          <a:ln w="9525">
            <a:noFill/>
            <a:miter lim="800000"/>
            <a:headEnd/>
            <a:tailEnd/>
          </a:ln>
        </p:spPr>
        <p:txBody>
          <a:bodyPr/>
          <a:lstStyle/>
          <a:p>
            <a:pPr>
              <a:spcBef>
                <a:spcPts val="600"/>
              </a:spcBef>
            </a:pPr>
            <a:r>
              <a:rPr lang="en-US" sz="2000" b="1" i="1" dirty="0">
                <a:solidFill>
                  <a:srgbClr val="003366"/>
                </a:solidFill>
              </a:rPr>
              <a:t>Thriving BIRT Community</a:t>
            </a:r>
          </a:p>
          <a:p>
            <a:pPr marL="344488" lvl="1" indent="-176213">
              <a:spcBef>
                <a:spcPts val="600"/>
              </a:spcBef>
              <a:buClr>
                <a:schemeClr val="tx2"/>
              </a:buClr>
              <a:buFontTx/>
              <a:buChar char="•"/>
            </a:pPr>
            <a:r>
              <a:rPr lang="en-US" sz="1800" b="0" dirty="0" smtClean="0">
                <a:solidFill>
                  <a:srgbClr val="4D4D4D"/>
                </a:solidFill>
              </a:rPr>
              <a:t>Over </a:t>
            </a:r>
            <a:r>
              <a:rPr lang="en-US" sz="1800" dirty="0" smtClean="0">
                <a:solidFill>
                  <a:srgbClr val="4D4D4D"/>
                </a:solidFill>
              </a:rPr>
              <a:t>1M</a:t>
            </a:r>
            <a:r>
              <a:rPr lang="en-US" sz="1800" b="0" dirty="0" smtClean="0">
                <a:solidFill>
                  <a:srgbClr val="4D4D4D"/>
                </a:solidFill>
              </a:rPr>
              <a:t> developers using BIRT in 157 countries</a:t>
            </a:r>
          </a:p>
          <a:p>
            <a:pPr marL="344488" lvl="1" indent="-176213">
              <a:spcBef>
                <a:spcPts val="600"/>
              </a:spcBef>
              <a:buClr>
                <a:schemeClr val="tx2"/>
              </a:buClr>
              <a:buFontTx/>
              <a:buChar char="•"/>
            </a:pPr>
            <a:r>
              <a:rPr lang="en-US" sz="1800" b="0" dirty="0" smtClean="0">
                <a:solidFill>
                  <a:srgbClr val="4D4D4D"/>
                </a:solidFill>
              </a:rPr>
              <a:t>30+ conferences featured BIRT content worldwide in 2009</a:t>
            </a:r>
            <a:r>
              <a:rPr lang="en-US" sz="1800" b="0" dirty="0" smtClean="0">
                <a:solidFill>
                  <a:srgbClr val="5F5F5F"/>
                </a:solidFill>
              </a:rPr>
              <a:t/>
            </a:r>
            <a:br>
              <a:rPr lang="en-US" sz="1800" b="0" dirty="0" smtClean="0">
                <a:solidFill>
                  <a:srgbClr val="5F5F5F"/>
                </a:solidFill>
              </a:rPr>
            </a:br>
            <a:endParaRPr lang="en-US" sz="1800" b="0" dirty="0" smtClean="0">
              <a:solidFill>
                <a:srgbClr val="5F5F5F"/>
              </a:solidFill>
            </a:endParaRPr>
          </a:p>
          <a:p>
            <a:pPr>
              <a:spcBef>
                <a:spcPts val="600"/>
              </a:spcBef>
            </a:pPr>
            <a:r>
              <a:rPr lang="en-US" sz="1800" b="1" dirty="0" smtClean="0">
                <a:solidFill>
                  <a:srgbClr val="003366"/>
                </a:solidFill>
              </a:rPr>
              <a:t>BIRT-Exchange.com</a:t>
            </a:r>
            <a:endParaRPr lang="en-US" sz="1800" b="1" dirty="0">
              <a:solidFill>
                <a:srgbClr val="003366"/>
              </a:solidFill>
            </a:endParaRPr>
          </a:p>
          <a:p>
            <a:pPr marL="344488" lvl="1" indent="-176213">
              <a:spcBef>
                <a:spcPts val="600"/>
              </a:spcBef>
              <a:buClr>
                <a:schemeClr val="tx2"/>
              </a:buClr>
              <a:buFontTx/>
              <a:buChar char="•"/>
            </a:pPr>
            <a:r>
              <a:rPr lang="en-US" sz="1800" b="0" dirty="0">
                <a:solidFill>
                  <a:srgbClr val="4D4D4D"/>
                </a:solidFill>
              </a:rPr>
              <a:t>Professionally staffed </a:t>
            </a:r>
            <a:r>
              <a:rPr lang="en-US" sz="1800" b="0" dirty="0" smtClean="0">
                <a:solidFill>
                  <a:srgbClr val="4D4D4D"/>
                </a:solidFill>
              </a:rPr>
              <a:t>forums</a:t>
            </a:r>
            <a:endParaRPr lang="en-US" sz="1800" b="0" dirty="0">
              <a:solidFill>
                <a:srgbClr val="4D4D4D"/>
              </a:solidFill>
            </a:endParaRPr>
          </a:p>
          <a:p>
            <a:pPr marL="344488" lvl="1" indent="-176213">
              <a:spcBef>
                <a:spcPts val="600"/>
              </a:spcBef>
              <a:buClr>
                <a:schemeClr val="tx2"/>
              </a:buClr>
              <a:buFontTx/>
              <a:buChar char="•"/>
            </a:pPr>
            <a:r>
              <a:rPr lang="en-US" sz="1800" b="0" dirty="0">
                <a:solidFill>
                  <a:srgbClr val="4D4D4D"/>
                </a:solidFill>
              </a:rPr>
              <a:t>Extensive contributions</a:t>
            </a:r>
          </a:p>
          <a:p>
            <a:pPr marL="344488" lvl="1" indent="-176213">
              <a:spcBef>
                <a:spcPts val="600"/>
              </a:spcBef>
              <a:buClr>
                <a:schemeClr val="tx2"/>
              </a:buClr>
              <a:buFontTx/>
              <a:buChar char="•"/>
            </a:pPr>
            <a:r>
              <a:rPr lang="en-US" sz="1800" b="0" dirty="0">
                <a:solidFill>
                  <a:srgbClr val="4D4D4D"/>
                </a:solidFill>
              </a:rPr>
              <a:t>Marketplace </a:t>
            </a:r>
            <a:r>
              <a:rPr lang="en-US" sz="1800" b="0" dirty="0" smtClean="0">
                <a:solidFill>
                  <a:srgbClr val="4D4D4D"/>
                </a:solidFill>
              </a:rPr>
              <a:t>applications</a:t>
            </a:r>
            <a:endParaRPr lang="en-US" sz="1800" b="0" dirty="0">
              <a:solidFill>
                <a:srgbClr val="4D4D4D"/>
              </a:solidFill>
            </a:endParaRPr>
          </a:p>
        </p:txBody>
      </p:sp>
      <p:sp>
        <p:nvSpPr>
          <p:cNvPr id="261130" name="Rectangle 6"/>
          <p:cNvSpPr>
            <a:spLocks noChangeArrowheads="1"/>
          </p:cNvSpPr>
          <p:nvPr/>
        </p:nvSpPr>
        <p:spPr bwMode="auto">
          <a:xfrm>
            <a:off x="4242833" y="1322388"/>
            <a:ext cx="4732337" cy="4440237"/>
          </a:xfrm>
          <a:prstGeom prst="roundRect">
            <a:avLst>
              <a:gd name="adj" fmla="val 2704"/>
            </a:avLst>
          </a:prstGeom>
          <a:solidFill>
            <a:srgbClr val="FFFFFF"/>
          </a:solidFill>
          <a:ln w="9525">
            <a:solidFill>
              <a:srgbClr val="DDDDDD"/>
            </a:solidFill>
            <a:round/>
            <a:headEnd/>
            <a:tailEnd/>
          </a:ln>
          <a:effectLst>
            <a:outerShdw blurRad="50800" dist="38100" dir="2700000" algn="tl" rotWithShape="0">
              <a:prstClr val="black">
                <a:alpha val="40000"/>
              </a:prstClr>
            </a:outerShdw>
          </a:effectLst>
        </p:spPr>
        <p:txBody>
          <a:bodyPr wrap="none" anchor="ctr"/>
          <a:lstStyle/>
          <a:p>
            <a:pPr algn="ctr"/>
            <a:endParaRPr lang="en-US" b="0" dirty="0"/>
          </a:p>
        </p:txBody>
      </p:sp>
      <p:sp>
        <p:nvSpPr>
          <p:cNvPr id="12" name="Rectangle 3"/>
          <p:cNvSpPr txBox="1">
            <a:spLocks noChangeArrowheads="1"/>
          </p:cNvSpPr>
          <p:nvPr/>
        </p:nvSpPr>
        <p:spPr bwMode="auto">
          <a:xfrm>
            <a:off x="385763" y="5988050"/>
            <a:ext cx="8505825" cy="446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tx2"/>
              </a:buClr>
              <a:buSzPct val="105000"/>
              <a:buFontTx/>
              <a:buNone/>
              <a:tabLst/>
              <a:defRPr/>
            </a:pPr>
            <a:r>
              <a:rPr kumimoji="0" lang="en-US" sz="2000" b="0" i="1" u="none" strike="noStrike" kern="0" cap="none" spc="0" normalizeH="0" baseline="0" noProof="0" dirty="0" smtClean="0">
                <a:ln>
                  <a:noFill/>
                </a:ln>
                <a:solidFill>
                  <a:srgbClr val="4D4D4D"/>
                </a:solidFill>
                <a:effectLst/>
                <a:uLnTx/>
                <a:uFillTx/>
                <a:latin typeface="+mn-lt"/>
                <a:ea typeface="+mn-ea"/>
                <a:cs typeface="+mn-cs"/>
              </a:rPr>
              <a:t>BIRT technology is tried and tested in many applications</a:t>
            </a:r>
          </a:p>
        </p:txBody>
      </p:sp>
      <p:grpSp>
        <p:nvGrpSpPr>
          <p:cNvPr id="2" name="Group 30"/>
          <p:cNvGrpSpPr/>
          <p:nvPr/>
        </p:nvGrpSpPr>
        <p:grpSpPr>
          <a:xfrm>
            <a:off x="1346876" y="-4053039"/>
            <a:ext cx="7327568" cy="9575365"/>
            <a:chOff x="1359233" y="-4003611"/>
            <a:chExt cx="7327568" cy="9575365"/>
          </a:xfrm>
        </p:grpSpPr>
        <p:sp>
          <p:nvSpPr>
            <p:cNvPr id="22" name="Text Box 9"/>
            <p:cNvSpPr txBox="1">
              <a:spLocks noChangeArrowheads="1"/>
            </p:cNvSpPr>
            <p:nvPr/>
          </p:nvSpPr>
          <p:spPr bwMode="auto">
            <a:xfrm>
              <a:off x="4811671" y="1581062"/>
              <a:ext cx="3627437" cy="369332"/>
            </a:xfrm>
            <a:prstGeom prst="rect">
              <a:avLst/>
            </a:prstGeom>
            <a:noFill/>
            <a:ln w="9525">
              <a:noFill/>
              <a:miter lim="800000"/>
              <a:headEnd/>
              <a:tailEnd/>
            </a:ln>
          </p:spPr>
          <p:txBody>
            <a:bodyPr>
              <a:spAutoFit/>
            </a:bodyPr>
            <a:lstStyle/>
            <a:p>
              <a:pPr algn="ctr"/>
              <a:r>
                <a:rPr lang="en-US" sz="1800" dirty="0" smtClean="0">
                  <a:cs typeface="Arial" charset="0"/>
                </a:rPr>
                <a:t>Cumulative BIRT Downloads </a:t>
              </a:r>
              <a:endParaRPr lang="en-US" sz="1800" dirty="0">
                <a:cs typeface="Arial" charset="0"/>
              </a:endParaRPr>
            </a:p>
          </p:txBody>
        </p:sp>
        <p:sp>
          <p:nvSpPr>
            <p:cNvPr id="23" name="Rectangle 22"/>
            <p:cNvSpPr/>
            <p:nvPr/>
          </p:nvSpPr>
          <p:spPr bwMode="auto">
            <a:xfrm>
              <a:off x="4819135" y="2150075"/>
              <a:ext cx="3595816" cy="3052118"/>
            </a:xfrm>
            <a:prstGeom prst="rect">
              <a:avLst/>
            </a:prstGeom>
            <a:gradFill flip="none" rotWithShape="1">
              <a:gsLst>
                <a:gs pos="0">
                  <a:schemeClr val="bg2">
                    <a:lumMod val="40000"/>
                    <a:lumOff val="60000"/>
                  </a:schemeClr>
                </a:gs>
                <a:gs pos="50000">
                  <a:schemeClr val="bg1"/>
                </a:gs>
                <a:gs pos="100000">
                  <a:schemeClr val="bg2">
                    <a:lumMod val="40000"/>
                    <a:lumOff val="60000"/>
                  </a:schemeClr>
                </a:gs>
              </a:gsLst>
              <a:path path="circle">
                <a:fillToRect l="100000" t="100000"/>
              </a:path>
              <a:tileRect r="-100000" b="-10000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charset="0"/>
              </a:endParaRPr>
            </a:p>
          </p:txBody>
        </p:sp>
        <p:sp>
          <p:nvSpPr>
            <p:cNvPr id="24" name="Arc 23"/>
            <p:cNvSpPr/>
            <p:nvPr/>
          </p:nvSpPr>
          <p:spPr bwMode="auto">
            <a:xfrm rot="5400000">
              <a:off x="475727" y="-3120105"/>
              <a:ext cx="9082221" cy="7315210"/>
            </a:xfrm>
            <a:prstGeom prst="arc">
              <a:avLst>
                <a:gd name="adj1" fmla="val 18156837"/>
                <a:gd name="adj2" fmla="val 0"/>
              </a:avLst>
            </a:prstGeom>
            <a:noFill/>
            <a:ln w="76200" cap="flat" cmpd="sng" algn="ctr">
              <a:solidFill>
                <a:schemeClr val="tx2">
                  <a:lumMod val="75000"/>
                </a:schemeClr>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charset="0"/>
              </a:endParaRPr>
            </a:p>
          </p:txBody>
        </p:sp>
        <p:cxnSp>
          <p:nvCxnSpPr>
            <p:cNvPr id="25" name="Straight Connector 24"/>
            <p:cNvCxnSpPr/>
            <p:nvPr/>
          </p:nvCxnSpPr>
          <p:spPr bwMode="auto">
            <a:xfrm rot="5400000">
              <a:off x="3256002" y="3614349"/>
              <a:ext cx="3163336" cy="12358"/>
            </a:xfrm>
            <a:prstGeom prst="line">
              <a:avLst/>
            </a:prstGeom>
            <a:solidFill>
              <a:schemeClr val="accent1"/>
            </a:solidFill>
            <a:ln w="57150" cap="flat" cmpd="sng" algn="ctr">
              <a:solidFill>
                <a:schemeClr val="tx1">
                  <a:lumMod val="40000"/>
                  <a:lumOff val="60000"/>
                </a:schemeClr>
              </a:solidFill>
              <a:prstDash val="solid"/>
              <a:round/>
              <a:headEnd type="stealth" w="med" len="med"/>
              <a:tailEnd type="none" w="med" len="med"/>
            </a:ln>
            <a:effectLst/>
          </p:spPr>
        </p:cxnSp>
        <p:cxnSp>
          <p:nvCxnSpPr>
            <p:cNvPr id="26" name="Straight Connector 25"/>
            <p:cNvCxnSpPr/>
            <p:nvPr/>
          </p:nvCxnSpPr>
          <p:spPr bwMode="auto">
            <a:xfrm rot="10800000">
              <a:off x="4817072" y="5187777"/>
              <a:ext cx="3746160" cy="2061"/>
            </a:xfrm>
            <a:prstGeom prst="line">
              <a:avLst/>
            </a:prstGeom>
            <a:solidFill>
              <a:schemeClr val="accent1"/>
            </a:solidFill>
            <a:ln w="57150" cap="flat" cmpd="sng" algn="ctr">
              <a:solidFill>
                <a:schemeClr val="tx1">
                  <a:lumMod val="40000"/>
                  <a:lumOff val="60000"/>
                </a:schemeClr>
              </a:solidFill>
              <a:prstDash val="solid"/>
              <a:round/>
              <a:headEnd type="stealth" w="med" len="med"/>
              <a:tailEnd type="none" w="med" len="med"/>
            </a:ln>
            <a:effectLst/>
          </p:spPr>
        </p:cxnSp>
        <p:sp>
          <p:nvSpPr>
            <p:cNvPr id="261133" name="Text Box 9"/>
            <p:cNvSpPr>
              <a:spLocks noChangeArrowheads="1"/>
            </p:cNvSpPr>
            <p:nvPr/>
          </p:nvSpPr>
          <p:spPr bwMode="auto">
            <a:xfrm>
              <a:off x="5086652" y="2636022"/>
              <a:ext cx="2214563" cy="1021556"/>
            </a:xfrm>
            <a:prstGeom prst="roundRect">
              <a:avLst>
                <a:gd name="adj" fmla="val 16667"/>
              </a:avLst>
            </a:prstGeom>
            <a:noFill/>
            <a:ln w="9525">
              <a:noFill/>
              <a:round/>
              <a:headEnd/>
              <a:tailEnd/>
            </a:ln>
            <a:effectLst/>
          </p:spPr>
          <p:txBody>
            <a:bodyPr>
              <a:spAutoFit/>
            </a:bodyPr>
            <a:lstStyle/>
            <a:p>
              <a:pPr algn="ctr"/>
              <a:r>
                <a:rPr lang="en-US" sz="1800" b="0" i="1" dirty="0">
                  <a:solidFill>
                    <a:srgbClr val="4D4D4D"/>
                  </a:solidFill>
                  <a:cs typeface="Arial" charset="0"/>
                </a:rPr>
                <a:t>More than </a:t>
              </a:r>
              <a:r>
                <a:rPr lang="en-US" sz="1800" i="1" dirty="0" smtClean="0">
                  <a:solidFill>
                    <a:srgbClr val="4D4D4D"/>
                  </a:solidFill>
                  <a:cs typeface="Arial" charset="0"/>
                </a:rPr>
                <a:t>10 </a:t>
              </a:r>
              <a:r>
                <a:rPr lang="en-US" sz="1800" i="1" dirty="0">
                  <a:solidFill>
                    <a:srgbClr val="4D4D4D"/>
                  </a:solidFill>
                  <a:cs typeface="Arial" charset="0"/>
                </a:rPr>
                <a:t>million</a:t>
              </a:r>
              <a:r>
                <a:rPr lang="en-US" sz="1800" b="0" i="1" dirty="0">
                  <a:solidFill>
                    <a:srgbClr val="4D4D4D"/>
                  </a:solidFill>
                  <a:cs typeface="Arial" charset="0"/>
                </a:rPr>
                <a:t> downloads through </a:t>
              </a:r>
              <a:r>
                <a:rPr lang="en-US" sz="1800" b="0" i="1" dirty="0" smtClean="0">
                  <a:solidFill>
                    <a:srgbClr val="4D4D4D"/>
                  </a:solidFill>
                  <a:cs typeface="Arial" charset="0"/>
                </a:rPr>
                <a:t>2010</a:t>
              </a:r>
              <a:endParaRPr lang="en-US" sz="1800" b="0" i="1" dirty="0">
                <a:solidFill>
                  <a:srgbClr val="4D4D4D"/>
                </a:solidFill>
                <a:cs typeface="Arial" charset="0"/>
              </a:endParaRPr>
            </a:p>
          </p:txBody>
        </p:sp>
        <p:sp>
          <p:nvSpPr>
            <p:cNvPr id="27" name="TextBox 26"/>
            <p:cNvSpPr txBox="1"/>
            <p:nvPr/>
          </p:nvSpPr>
          <p:spPr>
            <a:xfrm>
              <a:off x="4782066" y="5263977"/>
              <a:ext cx="3904735" cy="307777"/>
            </a:xfrm>
            <a:prstGeom prst="rect">
              <a:avLst/>
            </a:prstGeom>
            <a:noFill/>
          </p:spPr>
          <p:txBody>
            <a:bodyPr wrap="square" rtlCol="0">
              <a:spAutoFit/>
            </a:bodyPr>
            <a:lstStyle/>
            <a:p>
              <a:r>
                <a:rPr lang="en-US" sz="1400" dirty="0" smtClean="0">
                  <a:solidFill>
                    <a:srgbClr val="4D4D4D"/>
                  </a:solidFill>
                </a:rPr>
                <a:t>2004   2005   2006   2007   2008   2009   2010</a:t>
              </a:r>
              <a:endParaRPr lang="en-US" sz="1400" dirty="0">
                <a:solidFill>
                  <a:srgbClr val="4D4D4D"/>
                </a:solidFill>
              </a:endParaRPr>
            </a:p>
          </p:txBody>
        </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a:lstStyle/>
          <a:p>
            <a:r>
              <a:rPr lang="en-US" smtClean="0"/>
              <a:t>BIRT Momentum</a:t>
            </a:r>
            <a:br>
              <a:rPr lang="en-US" smtClean="0"/>
            </a:br>
            <a:r>
              <a:rPr lang="en-US" b="0" i="1" smtClean="0">
                <a:solidFill>
                  <a:srgbClr val="E0E7EC"/>
                </a:solidFill>
              </a:rPr>
              <a:t>Sample BIRT Adopters</a:t>
            </a:r>
          </a:p>
        </p:txBody>
      </p:sp>
      <p:sp>
        <p:nvSpPr>
          <p:cNvPr id="48" name="Rectangle 2"/>
          <p:cNvSpPr>
            <a:spLocks noChangeArrowheads="1"/>
          </p:cNvSpPr>
          <p:nvPr/>
        </p:nvSpPr>
        <p:spPr bwMode="auto">
          <a:xfrm>
            <a:off x="0" y="1417638"/>
            <a:ext cx="9144000" cy="5029200"/>
          </a:xfrm>
          <a:prstGeom prst="rect">
            <a:avLst/>
          </a:prstGeom>
          <a:solidFill>
            <a:schemeClr val="bg1"/>
          </a:solidFill>
          <a:ln w="9525">
            <a:solidFill>
              <a:srgbClr val="BDCDD9"/>
            </a:solidFill>
            <a:miter lim="800000"/>
            <a:headEnd/>
            <a:tailEnd/>
          </a:ln>
          <a:effectLst>
            <a:outerShdw dist="71842" dir="2700000" algn="ctr" rotWithShape="0">
              <a:schemeClr val="bg2"/>
            </a:outerShdw>
          </a:effectLst>
        </p:spPr>
        <p:txBody>
          <a:bodyPr wrap="none" anchor="ctr"/>
          <a:lstStyle/>
          <a:p>
            <a:pPr algn="ctr">
              <a:defRPr/>
            </a:pPr>
            <a:endParaRPr lang="en-US" sz="1000" dirty="0"/>
          </a:p>
        </p:txBody>
      </p:sp>
      <p:pic>
        <p:nvPicPr>
          <p:cNvPr id="49" name="Picture 46" descr="C:\Users\Bruce Mitchell\Desktop\Galeries Lafayette Group No BG.bmp"/>
          <p:cNvPicPr>
            <a:picLocks noChangeAspect="1" noChangeArrowheads="1"/>
          </p:cNvPicPr>
          <p:nvPr/>
        </p:nvPicPr>
        <p:blipFill>
          <a:blip r:embed="rId3" cstate="print"/>
          <a:srcRect/>
          <a:stretch>
            <a:fillRect/>
          </a:stretch>
        </p:blipFill>
        <p:spPr bwMode="auto">
          <a:xfrm>
            <a:off x="6407150" y="2843213"/>
            <a:ext cx="693738" cy="850900"/>
          </a:xfrm>
          <a:prstGeom prst="rect">
            <a:avLst/>
          </a:prstGeom>
          <a:noFill/>
          <a:ln w="9525">
            <a:noFill/>
            <a:miter lim="800000"/>
            <a:headEnd/>
            <a:tailEnd/>
          </a:ln>
        </p:spPr>
      </p:pic>
      <p:pic>
        <p:nvPicPr>
          <p:cNvPr id="50" name="Picture 53" descr="\\GALAXY\Companies\Actuate\Logos\Others\Stadtwerke Munchen Logo.jpg"/>
          <p:cNvPicPr>
            <a:picLocks noChangeAspect="1" noChangeArrowheads="1"/>
          </p:cNvPicPr>
          <p:nvPr/>
        </p:nvPicPr>
        <p:blipFill>
          <a:blip r:embed="rId4" cstate="print"/>
          <a:srcRect/>
          <a:stretch>
            <a:fillRect/>
          </a:stretch>
        </p:blipFill>
        <p:spPr bwMode="auto">
          <a:xfrm>
            <a:off x="5513388" y="5046663"/>
            <a:ext cx="785812" cy="361950"/>
          </a:xfrm>
          <a:prstGeom prst="rect">
            <a:avLst/>
          </a:prstGeom>
          <a:noFill/>
          <a:ln w="9525">
            <a:noFill/>
            <a:miter lim="800000"/>
            <a:headEnd/>
            <a:tailEnd/>
          </a:ln>
        </p:spPr>
      </p:pic>
      <p:pic>
        <p:nvPicPr>
          <p:cNvPr id="51" name="Picture 31" descr="\\GALAXY\Companies\Actuate\Logos\Others\B of A Logo.bmp"/>
          <p:cNvPicPr>
            <a:picLocks noChangeAspect="1" noChangeArrowheads="1"/>
          </p:cNvPicPr>
          <p:nvPr/>
        </p:nvPicPr>
        <p:blipFill>
          <a:blip r:embed="rId5" cstate="print"/>
          <a:srcRect/>
          <a:stretch>
            <a:fillRect/>
          </a:stretch>
        </p:blipFill>
        <p:spPr bwMode="auto">
          <a:xfrm>
            <a:off x="4210050" y="1660525"/>
            <a:ext cx="1409700" cy="323850"/>
          </a:xfrm>
          <a:prstGeom prst="rect">
            <a:avLst/>
          </a:prstGeom>
          <a:noFill/>
          <a:ln w="9525">
            <a:noFill/>
            <a:miter lim="800000"/>
            <a:headEnd/>
            <a:tailEnd/>
          </a:ln>
        </p:spPr>
      </p:pic>
      <p:pic>
        <p:nvPicPr>
          <p:cNvPr id="52" name="Picture 36" descr="\\GALAXY\Companies\Actuate\Logos\Others\FAA.gif"/>
          <p:cNvPicPr>
            <a:picLocks noChangeAspect="1" noChangeArrowheads="1"/>
          </p:cNvPicPr>
          <p:nvPr/>
        </p:nvPicPr>
        <p:blipFill>
          <a:blip r:embed="rId6" cstate="print"/>
          <a:srcRect/>
          <a:stretch>
            <a:fillRect/>
          </a:stretch>
        </p:blipFill>
        <p:spPr bwMode="auto">
          <a:xfrm>
            <a:off x="7596188" y="3965575"/>
            <a:ext cx="731837" cy="731838"/>
          </a:xfrm>
          <a:prstGeom prst="rect">
            <a:avLst/>
          </a:prstGeom>
          <a:noFill/>
          <a:ln w="9525">
            <a:noFill/>
            <a:miter lim="800000"/>
            <a:headEnd/>
            <a:tailEnd/>
          </a:ln>
        </p:spPr>
      </p:pic>
      <p:pic>
        <p:nvPicPr>
          <p:cNvPr id="53" name="Picture 37" descr="\\GALAXY\Companies\Actuate\Logos\Others\HSBC Logo.gif"/>
          <p:cNvPicPr>
            <a:picLocks noChangeAspect="1" noChangeArrowheads="1"/>
          </p:cNvPicPr>
          <p:nvPr/>
        </p:nvPicPr>
        <p:blipFill>
          <a:blip r:embed="rId7" cstate="print"/>
          <a:srcRect/>
          <a:stretch>
            <a:fillRect/>
          </a:stretch>
        </p:blipFill>
        <p:spPr bwMode="auto">
          <a:xfrm>
            <a:off x="5908675" y="1636713"/>
            <a:ext cx="1376363" cy="358775"/>
          </a:xfrm>
          <a:prstGeom prst="rect">
            <a:avLst/>
          </a:prstGeom>
          <a:noFill/>
          <a:ln w="9525">
            <a:noFill/>
            <a:miter lim="800000"/>
            <a:headEnd/>
            <a:tailEnd/>
          </a:ln>
        </p:spPr>
      </p:pic>
      <p:pic>
        <p:nvPicPr>
          <p:cNvPr id="54" name="Picture 38" descr="\\GALAXY\Companies\Actuate\Logos\Others\Humana Military.gif"/>
          <p:cNvPicPr>
            <a:picLocks noChangeAspect="1" noChangeArrowheads="1"/>
          </p:cNvPicPr>
          <p:nvPr/>
        </p:nvPicPr>
        <p:blipFill>
          <a:blip r:embed="rId8" cstate="print"/>
          <a:srcRect/>
          <a:stretch>
            <a:fillRect/>
          </a:stretch>
        </p:blipFill>
        <p:spPr bwMode="auto">
          <a:xfrm>
            <a:off x="512763" y="5148263"/>
            <a:ext cx="1508125" cy="333375"/>
          </a:xfrm>
          <a:prstGeom prst="rect">
            <a:avLst/>
          </a:prstGeom>
          <a:noFill/>
          <a:ln w="9525">
            <a:noFill/>
            <a:miter lim="800000"/>
            <a:headEnd/>
            <a:tailEnd/>
          </a:ln>
        </p:spPr>
      </p:pic>
      <p:pic>
        <p:nvPicPr>
          <p:cNvPr id="55" name="Picture 39" descr="\\GALAXY\Companies\Actuate\Logos\Others\IBM Logo.bmp"/>
          <p:cNvPicPr>
            <a:picLocks noChangeAspect="1" noChangeArrowheads="1"/>
          </p:cNvPicPr>
          <p:nvPr/>
        </p:nvPicPr>
        <p:blipFill>
          <a:blip r:embed="rId9" cstate="print"/>
          <a:srcRect/>
          <a:stretch>
            <a:fillRect/>
          </a:stretch>
        </p:blipFill>
        <p:spPr bwMode="auto">
          <a:xfrm>
            <a:off x="2857500" y="1589088"/>
            <a:ext cx="1104900" cy="544512"/>
          </a:xfrm>
          <a:prstGeom prst="rect">
            <a:avLst/>
          </a:prstGeom>
          <a:noFill/>
          <a:ln w="9525">
            <a:noFill/>
            <a:miter lim="800000"/>
            <a:headEnd/>
            <a:tailEnd/>
          </a:ln>
        </p:spPr>
      </p:pic>
      <p:pic>
        <p:nvPicPr>
          <p:cNvPr id="56" name="Picture 41" descr="\\GALAXY\Companies\Actuate\Logos\Others\LA County Sanitation.gif"/>
          <p:cNvPicPr>
            <a:picLocks noChangeAspect="1" noChangeArrowheads="1"/>
          </p:cNvPicPr>
          <p:nvPr/>
        </p:nvPicPr>
        <p:blipFill>
          <a:blip r:embed="rId10" cstate="print"/>
          <a:srcRect/>
          <a:stretch>
            <a:fillRect/>
          </a:stretch>
        </p:blipFill>
        <p:spPr bwMode="auto">
          <a:xfrm>
            <a:off x="3376613" y="5651500"/>
            <a:ext cx="1725612" cy="465138"/>
          </a:xfrm>
          <a:prstGeom prst="rect">
            <a:avLst/>
          </a:prstGeom>
          <a:noFill/>
          <a:ln w="9525">
            <a:noFill/>
            <a:miter lim="800000"/>
            <a:headEnd/>
            <a:tailEnd/>
          </a:ln>
        </p:spPr>
      </p:pic>
      <p:pic>
        <p:nvPicPr>
          <p:cNvPr id="57" name="Picture 42" descr="\\GALAXY\Companies\Actuate\Logos\Others\NASCO Logo.png"/>
          <p:cNvPicPr>
            <a:picLocks noChangeAspect="1" noChangeArrowheads="1"/>
          </p:cNvPicPr>
          <p:nvPr/>
        </p:nvPicPr>
        <p:blipFill>
          <a:blip r:embed="rId11" cstate="print"/>
          <a:srcRect/>
          <a:stretch>
            <a:fillRect/>
          </a:stretch>
        </p:blipFill>
        <p:spPr bwMode="auto">
          <a:xfrm>
            <a:off x="4275138" y="3948113"/>
            <a:ext cx="1093787" cy="384175"/>
          </a:xfrm>
          <a:prstGeom prst="rect">
            <a:avLst/>
          </a:prstGeom>
          <a:noFill/>
          <a:ln w="9525">
            <a:noFill/>
            <a:miter lim="800000"/>
            <a:headEnd/>
            <a:tailEnd/>
          </a:ln>
        </p:spPr>
      </p:pic>
      <p:pic>
        <p:nvPicPr>
          <p:cNvPr id="58" name="Picture 43" descr="\\GALAXY\Companies\Actuate\Logos\Others\York University Logo 2.GIF"/>
          <p:cNvPicPr>
            <a:picLocks noChangeAspect="1" noChangeArrowheads="1"/>
          </p:cNvPicPr>
          <p:nvPr/>
        </p:nvPicPr>
        <p:blipFill>
          <a:blip r:embed="rId12" cstate="print"/>
          <a:srcRect/>
          <a:stretch>
            <a:fillRect/>
          </a:stretch>
        </p:blipFill>
        <p:spPr bwMode="auto">
          <a:xfrm>
            <a:off x="458788" y="5680075"/>
            <a:ext cx="1409700" cy="561975"/>
          </a:xfrm>
          <a:prstGeom prst="rect">
            <a:avLst/>
          </a:prstGeom>
          <a:noFill/>
          <a:ln w="9525">
            <a:noFill/>
            <a:miter lim="800000"/>
            <a:headEnd/>
            <a:tailEnd/>
          </a:ln>
        </p:spPr>
      </p:pic>
      <p:pic>
        <p:nvPicPr>
          <p:cNvPr id="59" name="Picture 44" descr="\\GALAXY\Companies\Actuate\Logos\Others\GE.gif"/>
          <p:cNvPicPr>
            <a:picLocks noChangeAspect="1" noChangeArrowheads="1"/>
          </p:cNvPicPr>
          <p:nvPr/>
        </p:nvPicPr>
        <p:blipFill>
          <a:blip r:embed="rId13" cstate="print"/>
          <a:srcRect/>
          <a:stretch>
            <a:fillRect/>
          </a:stretch>
        </p:blipFill>
        <p:spPr bwMode="auto">
          <a:xfrm>
            <a:off x="8131175" y="2209800"/>
            <a:ext cx="533400" cy="533400"/>
          </a:xfrm>
          <a:prstGeom prst="rect">
            <a:avLst/>
          </a:prstGeom>
          <a:noFill/>
          <a:ln w="9525">
            <a:noFill/>
            <a:miter lim="800000"/>
            <a:headEnd/>
            <a:tailEnd/>
          </a:ln>
        </p:spPr>
      </p:pic>
      <p:pic>
        <p:nvPicPr>
          <p:cNvPr id="60" name="Picture 45" descr="\\GALAXY\Companies\Actuate\Logos\Others\GM Logo.gif"/>
          <p:cNvPicPr>
            <a:picLocks noChangeAspect="1" noChangeArrowheads="1"/>
          </p:cNvPicPr>
          <p:nvPr/>
        </p:nvPicPr>
        <p:blipFill>
          <a:blip r:embed="rId14" cstate="print"/>
          <a:srcRect/>
          <a:stretch>
            <a:fillRect/>
          </a:stretch>
        </p:blipFill>
        <p:spPr bwMode="auto">
          <a:xfrm>
            <a:off x="360363" y="3570288"/>
            <a:ext cx="508000" cy="506412"/>
          </a:xfrm>
          <a:prstGeom prst="rect">
            <a:avLst/>
          </a:prstGeom>
          <a:noFill/>
          <a:ln w="9525">
            <a:noFill/>
            <a:miter lim="800000"/>
            <a:headEnd/>
            <a:tailEnd/>
          </a:ln>
        </p:spPr>
      </p:pic>
      <p:pic>
        <p:nvPicPr>
          <p:cNvPr id="61" name="Picture 48" descr="\\GALAXY\Companies\Actuate\Logos\Others\Northwest Air.jpg"/>
          <p:cNvPicPr>
            <a:picLocks noChangeAspect="1" noChangeArrowheads="1"/>
          </p:cNvPicPr>
          <p:nvPr/>
        </p:nvPicPr>
        <p:blipFill>
          <a:blip r:embed="rId15" cstate="print"/>
          <a:srcRect/>
          <a:stretch>
            <a:fillRect/>
          </a:stretch>
        </p:blipFill>
        <p:spPr bwMode="auto">
          <a:xfrm>
            <a:off x="2509838" y="2903538"/>
            <a:ext cx="782637" cy="430212"/>
          </a:xfrm>
          <a:prstGeom prst="rect">
            <a:avLst/>
          </a:prstGeom>
          <a:noFill/>
          <a:ln w="9525">
            <a:noFill/>
            <a:miter lim="800000"/>
            <a:headEnd/>
            <a:tailEnd/>
          </a:ln>
        </p:spPr>
      </p:pic>
      <p:pic>
        <p:nvPicPr>
          <p:cNvPr id="62" name="Picture 52" descr="\\GALAXY\Companies\Actuate\Logos\Others\StateStreet Logo 2.gif"/>
          <p:cNvPicPr>
            <a:picLocks noChangeAspect="1" noChangeArrowheads="1"/>
          </p:cNvPicPr>
          <p:nvPr/>
        </p:nvPicPr>
        <p:blipFill>
          <a:blip r:embed="rId16" cstate="print"/>
          <a:srcRect/>
          <a:stretch>
            <a:fillRect/>
          </a:stretch>
        </p:blipFill>
        <p:spPr bwMode="auto">
          <a:xfrm>
            <a:off x="7635875" y="1624013"/>
            <a:ext cx="1239838" cy="336550"/>
          </a:xfrm>
          <a:prstGeom prst="rect">
            <a:avLst/>
          </a:prstGeom>
          <a:noFill/>
          <a:ln w="9525">
            <a:noFill/>
            <a:miter lim="800000"/>
            <a:headEnd/>
            <a:tailEnd/>
          </a:ln>
        </p:spPr>
      </p:pic>
      <p:pic>
        <p:nvPicPr>
          <p:cNvPr id="63" name="Picture 53" descr="\\GALAXY\Companies\Actuate\Logos\Others\T Systems Iberia Logo.png"/>
          <p:cNvPicPr>
            <a:picLocks noChangeAspect="1" noChangeArrowheads="1"/>
          </p:cNvPicPr>
          <p:nvPr/>
        </p:nvPicPr>
        <p:blipFill>
          <a:blip r:embed="rId17" cstate="print"/>
          <a:srcRect/>
          <a:stretch>
            <a:fillRect/>
          </a:stretch>
        </p:blipFill>
        <p:spPr bwMode="auto">
          <a:xfrm>
            <a:off x="3667125" y="4540250"/>
            <a:ext cx="1349375" cy="330200"/>
          </a:xfrm>
          <a:prstGeom prst="rect">
            <a:avLst/>
          </a:prstGeom>
          <a:noFill/>
          <a:ln w="9525">
            <a:noFill/>
            <a:miter lim="800000"/>
            <a:headEnd/>
            <a:tailEnd/>
          </a:ln>
        </p:spPr>
      </p:pic>
      <p:pic>
        <p:nvPicPr>
          <p:cNvPr id="64" name="Picture 54" descr="\\GALAXY\Companies\Actuate\Logos\Others\Wachovia Securities.gif"/>
          <p:cNvPicPr>
            <a:picLocks noChangeAspect="1" noChangeArrowheads="1"/>
          </p:cNvPicPr>
          <p:nvPr/>
        </p:nvPicPr>
        <p:blipFill>
          <a:blip r:embed="rId18" cstate="print"/>
          <a:srcRect/>
          <a:stretch>
            <a:fillRect/>
          </a:stretch>
        </p:blipFill>
        <p:spPr bwMode="auto">
          <a:xfrm>
            <a:off x="420688" y="1714500"/>
            <a:ext cx="2146300" cy="252413"/>
          </a:xfrm>
          <a:prstGeom prst="rect">
            <a:avLst/>
          </a:prstGeom>
          <a:noFill/>
          <a:ln w="9525">
            <a:noFill/>
            <a:miter lim="800000"/>
            <a:headEnd/>
            <a:tailEnd/>
          </a:ln>
        </p:spPr>
      </p:pic>
      <p:pic>
        <p:nvPicPr>
          <p:cNvPr id="65" name="Picture 56" descr="C:\Users\Bruce Mitchell\Desktop\Sybase.jpg"/>
          <p:cNvPicPr>
            <a:picLocks noChangeAspect="1" noChangeArrowheads="1"/>
          </p:cNvPicPr>
          <p:nvPr/>
        </p:nvPicPr>
        <p:blipFill>
          <a:blip r:embed="rId19" cstate="print"/>
          <a:srcRect/>
          <a:stretch>
            <a:fillRect/>
          </a:stretch>
        </p:blipFill>
        <p:spPr bwMode="auto">
          <a:xfrm>
            <a:off x="1257300" y="3965575"/>
            <a:ext cx="973138" cy="295275"/>
          </a:xfrm>
          <a:prstGeom prst="rect">
            <a:avLst/>
          </a:prstGeom>
          <a:noFill/>
          <a:ln w="9525">
            <a:noFill/>
            <a:miter lim="800000"/>
            <a:headEnd/>
            <a:tailEnd/>
          </a:ln>
        </p:spPr>
      </p:pic>
      <p:pic>
        <p:nvPicPr>
          <p:cNvPr id="66" name="Picture 57" descr="C:\Users\Bruce Mitchell\Desktop\Univ of Michigan.jpg"/>
          <p:cNvPicPr>
            <a:picLocks noChangeAspect="1" noChangeArrowheads="1"/>
          </p:cNvPicPr>
          <p:nvPr/>
        </p:nvPicPr>
        <p:blipFill>
          <a:blip r:embed="rId20" cstate="print"/>
          <a:srcRect/>
          <a:stretch>
            <a:fillRect/>
          </a:stretch>
        </p:blipFill>
        <p:spPr bwMode="auto">
          <a:xfrm>
            <a:off x="2303463" y="4583113"/>
            <a:ext cx="917575" cy="576262"/>
          </a:xfrm>
          <a:prstGeom prst="rect">
            <a:avLst/>
          </a:prstGeom>
          <a:noFill/>
          <a:ln w="9525">
            <a:noFill/>
            <a:miter lim="800000"/>
            <a:headEnd/>
            <a:tailEnd/>
          </a:ln>
        </p:spPr>
      </p:pic>
      <p:pic>
        <p:nvPicPr>
          <p:cNvPr id="67" name="Picture 58" descr="C:\Users\Bruce Mitchell\Desktop\Wipro.jpg"/>
          <p:cNvPicPr>
            <a:picLocks noChangeAspect="1" noChangeArrowheads="1"/>
          </p:cNvPicPr>
          <p:nvPr/>
        </p:nvPicPr>
        <p:blipFill>
          <a:blip r:embed="rId21" cstate="print"/>
          <a:srcRect/>
          <a:stretch>
            <a:fillRect/>
          </a:stretch>
        </p:blipFill>
        <p:spPr bwMode="auto">
          <a:xfrm>
            <a:off x="5697538" y="5532438"/>
            <a:ext cx="650875" cy="763587"/>
          </a:xfrm>
          <a:prstGeom prst="rect">
            <a:avLst/>
          </a:prstGeom>
          <a:noFill/>
          <a:ln w="9525">
            <a:noFill/>
            <a:miter lim="800000"/>
            <a:headEnd/>
            <a:tailEnd/>
          </a:ln>
        </p:spPr>
      </p:pic>
      <p:pic>
        <p:nvPicPr>
          <p:cNvPr id="68" name="Picture 60" descr="C:\Users\Bruce Mitchell\Desktop\Cognizant.jpg"/>
          <p:cNvPicPr>
            <a:picLocks noChangeAspect="1" noChangeArrowheads="1"/>
          </p:cNvPicPr>
          <p:nvPr/>
        </p:nvPicPr>
        <p:blipFill>
          <a:blip r:embed="rId22" cstate="print"/>
          <a:srcRect/>
          <a:stretch>
            <a:fillRect/>
          </a:stretch>
        </p:blipFill>
        <p:spPr bwMode="auto">
          <a:xfrm>
            <a:off x="2178050" y="5584825"/>
            <a:ext cx="695325" cy="728663"/>
          </a:xfrm>
          <a:prstGeom prst="rect">
            <a:avLst/>
          </a:prstGeom>
          <a:noFill/>
          <a:ln w="9525">
            <a:noFill/>
            <a:miter lim="800000"/>
            <a:headEnd/>
            <a:tailEnd/>
          </a:ln>
        </p:spPr>
      </p:pic>
      <p:pic>
        <p:nvPicPr>
          <p:cNvPr id="69" name="Picture 62" descr="C:\Users\Bruce Mitchell\Desktop\Luna Local 183.png"/>
          <p:cNvPicPr>
            <a:picLocks noChangeAspect="1" noChangeArrowheads="1"/>
          </p:cNvPicPr>
          <p:nvPr/>
        </p:nvPicPr>
        <p:blipFill>
          <a:blip r:embed="rId23" cstate="print"/>
          <a:srcRect/>
          <a:stretch>
            <a:fillRect/>
          </a:stretch>
        </p:blipFill>
        <p:spPr bwMode="auto">
          <a:xfrm>
            <a:off x="6980238" y="4792663"/>
            <a:ext cx="1785937" cy="581025"/>
          </a:xfrm>
          <a:prstGeom prst="rect">
            <a:avLst/>
          </a:prstGeom>
          <a:noFill/>
          <a:ln w="9525">
            <a:noFill/>
            <a:miter lim="800000"/>
            <a:headEnd/>
            <a:tailEnd/>
          </a:ln>
        </p:spPr>
      </p:pic>
      <p:pic>
        <p:nvPicPr>
          <p:cNvPr id="70" name="Picture 65" descr="C:\Users\Bruce Mitchell\Desktop\Northwestern Mutual.bmp"/>
          <p:cNvPicPr>
            <a:picLocks noChangeAspect="1" noChangeArrowheads="1"/>
          </p:cNvPicPr>
          <p:nvPr/>
        </p:nvPicPr>
        <p:blipFill>
          <a:blip r:embed="rId24" cstate="print"/>
          <a:srcRect/>
          <a:stretch>
            <a:fillRect/>
          </a:stretch>
        </p:blipFill>
        <p:spPr bwMode="auto">
          <a:xfrm>
            <a:off x="257175" y="2884488"/>
            <a:ext cx="1885950" cy="292100"/>
          </a:xfrm>
          <a:prstGeom prst="rect">
            <a:avLst/>
          </a:prstGeom>
          <a:noFill/>
          <a:ln w="9525">
            <a:noFill/>
            <a:miter lim="800000"/>
            <a:headEnd/>
            <a:tailEnd/>
          </a:ln>
        </p:spPr>
      </p:pic>
      <p:pic>
        <p:nvPicPr>
          <p:cNvPr id="71" name="Picture 66" descr="C:\Users\Bruce Mitchell\Desktop\Qwest.jpg"/>
          <p:cNvPicPr>
            <a:picLocks noChangeAspect="1" noChangeArrowheads="1"/>
          </p:cNvPicPr>
          <p:nvPr/>
        </p:nvPicPr>
        <p:blipFill>
          <a:blip r:embed="rId25" cstate="print"/>
          <a:srcRect t="12985" b="16122"/>
          <a:stretch>
            <a:fillRect/>
          </a:stretch>
        </p:blipFill>
        <p:spPr bwMode="auto">
          <a:xfrm>
            <a:off x="7445375" y="3409950"/>
            <a:ext cx="1223963" cy="420688"/>
          </a:xfrm>
          <a:prstGeom prst="rect">
            <a:avLst/>
          </a:prstGeom>
          <a:noFill/>
          <a:ln w="9525">
            <a:noFill/>
            <a:miter lim="800000"/>
            <a:headEnd/>
            <a:tailEnd/>
          </a:ln>
        </p:spPr>
      </p:pic>
      <p:pic>
        <p:nvPicPr>
          <p:cNvPr id="72" name="Picture 68" descr="C:\Users\Bruce Mitchell\Desktop\ABS Nautical.bmp"/>
          <p:cNvPicPr>
            <a:picLocks noChangeAspect="1" noChangeArrowheads="1"/>
          </p:cNvPicPr>
          <p:nvPr/>
        </p:nvPicPr>
        <p:blipFill>
          <a:blip r:embed="rId26" cstate="print"/>
          <a:srcRect/>
          <a:stretch>
            <a:fillRect/>
          </a:stretch>
        </p:blipFill>
        <p:spPr bwMode="auto">
          <a:xfrm>
            <a:off x="5678488" y="4432300"/>
            <a:ext cx="1500187" cy="396875"/>
          </a:xfrm>
          <a:prstGeom prst="rect">
            <a:avLst/>
          </a:prstGeom>
          <a:noFill/>
          <a:ln w="9525">
            <a:noFill/>
            <a:miter lim="800000"/>
            <a:headEnd/>
            <a:tailEnd/>
          </a:ln>
        </p:spPr>
      </p:pic>
      <p:pic>
        <p:nvPicPr>
          <p:cNvPr id="73" name="Picture 70" descr="C:\Users\Bruce Mitchell\Desktop\Epsom and St. Helier NHS.bmp"/>
          <p:cNvPicPr>
            <a:picLocks noChangeAspect="1" noChangeArrowheads="1"/>
          </p:cNvPicPr>
          <p:nvPr/>
        </p:nvPicPr>
        <p:blipFill>
          <a:blip r:embed="rId27" cstate="print"/>
          <a:srcRect/>
          <a:stretch>
            <a:fillRect/>
          </a:stretch>
        </p:blipFill>
        <p:spPr bwMode="auto">
          <a:xfrm>
            <a:off x="3449638" y="5054600"/>
            <a:ext cx="1576387" cy="406400"/>
          </a:xfrm>
          <a:prstGeom prst="rect">
            <a:avLst/>
          </a:prstGeom>
          <a:noFill/>
          <a:ln w="9525">
            <a:noFill/>
            <a:miter lim="800000"/>
            <a:headEnd/>
            <a:tailEnd/>
          </a:ln>
        </p:spPr>
      </p:pic>
      <p:pic>
        <p:nvPicPr>
          <p:cNvPr id="74" name="Picture 73" descr="C:\Users\Bruce Mitchell\Desktop\Novartis.bmp"/>
          <p:cNvPicPr>
            <a:picLocks noChangeAspect="1" noChangeArrowheads="1"/>
          </p:cNvPicPr>
          <p:nvPr/>
        </p:nvPicPr>
        <p:blipFill>
          <a:blip r:embed="rId28" cstate="print"/>
          <a:srcRect/>
          <a:stretch>
            <a:fillRect/>
          </a:stretch>
        </p:blipFill>
        <p:spPr bwMode="auto">
          <a:xfrm>
            <a:off x="4217988" y="3441700"/>
            <a:ext cx="1447800" cy="342900"/>
          </a:xfrm>
          <a:prstGeom prst="rect">
            <a:avLst/>
          </a:prstGeom>
          <a:noFill/>
          <a:ln w="9525">
            <a:noFill/>
            <a:miter lim="800000"/>
            <a:headEnd/>
            <a:tailEnd/>
          </a:ln>
        </p:spPr>
      </p:pic>
      <p:pic>
        <p:nvPicPr>
          <p:cNvPr id="75" name="Picture 74" descr="C:\Users\Bruce Mitchell\Desktop\Infinity Healthcare.bmp"/>
          <p:cNvPicPr>
            <a:picLocks noChangeAspect="1" noChangeArrowheads="1"/>
          </p:cNvPicPr>
          <p:nvPr/>
        </p:nvPicPr>
        <p:blipFill>
          <a:blip r:embed="rId29" cstate="print"/>
          <a:srcRect/>
          <a:stretch>
            <a:fillRect/>
          </a:stretch>
        </p:blipFill>
        <p:spPr bwMode="auto">
          <a:xfrm>
            <a:off x="4800600" y="2771775"/>
            <a:ext cx="1247775" cy="488950"/>
          </a:xfrm>
          <a:prstGeom prst="rect">
            <a:avLst/>
          </a:prstGeom>
          <a:noFill/>
          <a:ln w="9525">
            <a:noFill/>
            <a:miter lim="800000"/>
            <a:headEnd/>
            <a:tailEnd/>
          </a:ln>
        </p:spPr>
      </p:pic>
      <p:pic>
        <p:nvPicPr>
          <p:cNvPr id="76" name="Picture 75" descr="C:\Users\Bruce Mitchell\Desktop\LL Bean Logo.jpg"/>
          <p:cNvPicPr>
            <a:picLocks noChangeAspect="1" noChangeArrowheads="1"/>
          </p:cNvPicPr>
          <p:nvPr/>
        </p:nvPicPr>
        <p:blipFill>
          <a:blip r:embed="rId30" cstate="print"/>
          <a:srcRect/>
          <a:stretch>
            <a:fillRect/>
          </a:stretch>
        </p:blipFill>
        <p:spPr bwMode="auto">
          <a:xfrm>
            <a:off x="1195388" y="3487738"/>
            <a:ext cx="1101725" cy="223837"/>
          </a:xfrm>
          <a:prstGeom prst="rect">
            <a:avLst/>
          </a:prstGeom>
          <a:noFill/>
          <a:ln w="9525">
            <a:noFill/>
            <a:miter lim="800000"/>
            <a:headEnd/>
            <a:tailEnd/>
          </a:ln>
        </p:spPr>
      </p:pic>
      <p:pic>
        <p:nvPicPr>
          <p:cNvPr id="77" name="Picture 77" descr="C:\Users\Bruce Mitchell\Desktop\BMC Software.bmp"/>
          <p:cNvPicPr>
            <a:picLocks noChangeAspect="1" noChangeArrowheads="1"/>
          </p:cNvPicPr>
          <p:nvPr/>
        </p:nvPicPr>
        <p:blipFill>
          <a:blip r:embed="rId31" cstate="print"/>
          <a:srcRect/>
          <a:stretch>
            <a:fillRect/>
          </a:stretch>
        </p:blipFill>
        <p:spPr bwMode="auto">
          <a:xfrm>
            <a:off x="566738" y="4470400"/>
            <a:ext cx="1352550" cy="371475"/>
          </a:xfrm>
          <a:prstGeom prst="rect">
            <a:avLst/>
          </a:prstGeom>
          <a:noFill/>
          <a:ln w="9525">
            <a:noFill/>
            <a:miter lim="800000"/>
            <a:headEnd/>
            <a:tailEnd/>
          </a:ln>
        </p:spPr>
      </p:pic>
      <p:pic>
        <p:nvPicPr>
          <p:cNvPr id="78" name="Picture 78" descr="C:\Users\Bruce Mitchell\Desktop\NYSE.bmp"/>
          <p:cNvPicPr>
            <a:picLocks noChangeAspect="1" noChangeArrowheads="1"/>
          </p:cNvPicPr>
          <p:nvPr/>
        </p:nvPicPr>
        <p:blipFill>
          <a:blip r:embed="rId32" cstate="print"/>
          <a:srcRect/>
          <a:stretch>
            <a:fillRect/>
          </a:stretch>
        </p:blipFill>
        <p:spPr bwMode="auto">
          <a:xfrm>
            <a:off x="1935163" y="2203450"/>
            <a:ext cx="1095375" cy="457200"/>
          </a:xfrm>
          <a:prstGeom prst="rect">
            <a:avLst/>
          </a:prstGeom>
          <a:noFill/>
          <a:ln w="9525">
            <a:noFill/>
            <a:miter lim="800000"/>
            <a:headEnd/>
            <a:tailEnd/>
          </a:ln>
        </p:spPr>
      </p:pic>
      <p:pic>
        <p:nvPicPr>
          <p:cNvPr id="79" name="Picture 79" descr="C:\Users\Bruce Mitchell\Desktop\Cisco.bmp"/>
          <p:cNvPicPr>
            <a:picLocks noChangeAspect="1" noChangeArrowheads="1"/>
          </p:cNvPicPr>
          <p:nvPr/>
        </p:nvPicPr>
        <p:blipFill>
          <a:blip r:embed="rId33" cstate="print"/>
          <a:srcRect/>
          <a:stretch>
            <a:fillRect/>
          </a:stretch>
        </p:blipFill>
        <p:spPr bwMode="auto">
          <a:xfrm>
            <a:off x="6591300" y="2168525"/>
            <a:ext cx="900113" cy="503238"/>
          </a:xfrm>
          <a:prstGeom prst="rect">
            <a:avLst/>
          </a:prstGeom>
          <a:noFill/>
          <a:ln w="9525">
            <a:noFill/>
            <a:miter lim="800000"/>
            <a:headEnd/>
            <a:tailEnd/>
          </a:ln>
        </p:spPr>
      </p:pic>
      <p:pic>
        <p:nvPicPr>
          <p:cNvPr id="80" name="Picture 41" descr="C:\Users\Bruce Mitchell\Desktop\BASF.png"/>
          <p:cNvPicPr>
            <a:picLocks noChangeAspect="1" noChangeArrowheads="1"/>
          </p:cNvPicPr>
          <p:nvPr/>
        </p:nvPicPr>
        <p:blipFill>
          <a:blip r:embed="rId34" cstate="print"/>
          <a:srcRect/>
          <a:stretch>
            <a:fillRect/>
          </a:stretch>
        </p:blipFill>
        <p:spPr bwMode="auto">
          <a:xfrm>
            <a:off x="6019800" y="3930650"/>
            <a:ext cx="957263" cy="366713"/>
          </a:xfrm>
          <a:prstGeom prst="rect">
            <a:avLst/>
          </a:prstGeom>
          <a:noFill/>
          <a:ln w="9525">
            <a:noFill/>
            <a:miter lim="800000"/>
            <a:headEnd/>
            <a:tailEnd/>
          </a:ln>
        </p:spPr>
      </p:pic>
      <p:pic>
        <p:nvPicPr>
          <p:cNvPr id="81" name="Picture 42" descr="C:\Users\Bruce Mitchell\Desktop\USDA.png"/>
          <p:cNvPicPr>
            <a:picLocks noChangeAspect="1" noChangeArrowheads="1"/>
          </p:cNvPicPr>
          <p:nvPr/>
        </p:nvPicPr>
        <p:blipFill>
          <a:blip r:embed="rId35" cstate="print"/>
          <a:srcRect/>
          <a:stretch>
            <a:fillRect/>
          </a:stretch>
        </p:blipFill>
        <p:spPr bwMode="auto">
          <a:xfrm>
            <a:off x="3776663" y="2863850"/>
            <a:ext cx="660400" cy="455613"/>
          </a:xfrm>
          <a:prstGeom prst="rect">
            <a:avLst/>
          </a:prstGeom>
          <a:noFill/>
          <a:ln w="9525">
            <a:noFill/>
            <a:miter lim="800000"/>
            <a:headEnd/>
            <a:tailEnd/>
          </a:ln>
        </p:spPr>
      </p:pic>
      <p:pic>
        <p:nvPicPr>
          <p:cNvPr id="82" name="Picture 15" descr="C:\Users\Bruce Mitchell\Desktop\Spain Social Security.png"/>
          <p:cNvPicPr>
            <a:picLocks noChangeAspect="1" noChangeArrowheads="1"/>
          </p:cNvPicPr>
          <p:nvPr/>
        </p:nvPicPr>
        <p:blipFill>
          <a:blip r:embed="rId36" cstate="print"/>
          <a:srcRect/>
          <a:stretch>
            <a:fillRect/>
          </a:stretch>
        </p:blipFill>
        <p:spPr bwMode="auto">
          <a:xfrm>
            <a:off x="6926263" y="5613400"/>
            <a:ext cx="1857375" cy="428625"/>
          </a:xfrm>
          <a:prstGeom prst="rect">
            <a:avLst/>
          </a:prstGeom>
          <a:noFill/>
          <a:ln w="9525">
            <a:noFill/>
            <a:miter lim="800000"/>
            <a:headEnd/>
            <a:tailEnd/>
          </a:ln>
        </p:spPr>
      </p:pic>
      <p:pic>
        <p:nvPicPr>
          <p:cNvPr id="83" name="Picture 62" descr="General Dynamics AIS"/>
          <p:cNvPicPr>
            <a:picLocks noChangeAspect="1" noChangeArrowheads="1"/>
          </p:cNvPicPr>
          <p:nvPr/>
        </p:nvPicPr>
        <p:blipFill>
          <a:blip r:embed="rId37" cstate="print"/>
          <a:srcRect b="50000"/>
          <a:stretch>
            <a:fillRect/>
          </a:stretch>
        </p:blipFill>
        <p:spPr bwMode="auto">
          <a:xfrm>
            <a:off x="3335338" y="2362200"/>
            <a:ext cx="2608262" cy="188913"/>
          </a:xfrm>
          <a:prstGeom prst="rect">
            <a:avLst/>
          </a:prstGeom>
          <a:noFill/>
          <a:ln w="9525">
            <a:noFill/>
            <a:miter lim="800000"/>
            <a:headEnd/>
            <a:tailEnd/>
          </a:ln>
        </p:spPr>
      </p:pic>
      <p:pic>
        <p:nvPicPr>
          <p:cNvPr id="84" name="Picture 63" descr="SoCal Edison"/>
          <p:cNvPicPr>
            <a:picLocks noChangeAspect="1" noChangeArrowheads="1"/>
          </p:cNvPicPr>
          <p:nvPr/>
        </p:nvPicPr>
        <p:blipFill>
          <a:blip r:embed="rId38" cstate="print"/>
          <a:srcRect/>
          <a:stretch>
            <a:fillRect/>
          </a:stretch>
        </p:blipFill>
        <p:spPr bwMode="auto">
          <a:xfrm>
            <a:off x="268288" y="2233613"/>
            <a:ext cx="1281112" cy="474662"/>
          </a:xfrm>
          <a:prstGeom prst="rect">
            <a:avLst/>
          </a:prstGeom>
          <a:noFill/>
          <a:ln w="9525">
            <a:noFill/>
            <a:miter lim="800000"/>
            <a:headEnd/>
            <a:tailEnd/>
          </a:ln>
        </p:spPr>
      </p:pic>
      <p:pic>
        <p:nvPicPr>
          <p:cNvPr id="85" name="Picture 64" descr="Iberdrola Renewables"/>
          <p:cNvPicPr>
            <a:picLocks noChangeAspect="1" noChangeArrowheads="1"/>
          </p:cNvPicPr>
          <p:nvPr/>
        </p:nvPicPr>
        <p:blipFill>
          <a:blip r:embed="rId39" cstate="print"/>
          <a:srcRect/>
          <a:stretch>
            <a:fillRect/>
          </a:stretch>
        </p:blipFill>
        <p:spPr bwMode="auto">
          <a:xfrm>
            <a:off x="2563813" y="3551238"/>
            <a:ext cx="1292225" cy="70961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ChangeArrowheads="1"/>
          </p:cNvSpPr>
          <p:nvPr/>
        </p:nvSpPr>
        <p:spPr bwMode="auto">
          <a:xfrm>
            <a:off x="0" y="1943100"/>
            <a:ext cx="9144000" cy="3948113"/>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45059" name="Rectangle 3"/>
          <p:cNvSpPr>
            <a:spLocks noGrp="1" noChangeArrowheads="1"/>
          </p:cNvSpPr>
          <p:nvPr>
            <p:ph type="title"/>
          </p:nvPr>
        </p:nvSpPr>
        <p:spPr/>
        <p:txBody>
          <a:bodyPr/>
          <a:lstStyle/>
          <a:p>
            <a:r>
              <a:rPr lang="en-US" dirty="0" smtClean="0"/>
              <a:t>BIRT Momentum</a:t>
            </a:r>
            <a:br>
              <a:rPr lang="en-US" dirty="0" smtClean="0"/>
            </a:br>
            <a:r>
              <a:rPr lang="en-US" sz="2400" b="0" i="1" dirty="0" smtClean="0">
                <a:solidFill>
                  <a:srgbClr val="E0E7EC"/>
                </a:solidFill>
              </a:rPr>
              <a:t>Publications</a:t>
            </a:r>
          </a:p>
        </p:txBody>
      </p:sp>
      <p:pic>
        <p:nvPicPr>
          <p:cNvPr id="45060" name="Picture 4" descr="birt Field Guide"/>
          <p:cNvPicPr>
            <a:picLocks noChangeAspect="1" noChangeArrowheads="1"/>
          </p:cNvPicPr>
          <p:nvPr/>
        </p:nvPicPr>
        <p:blipFill>
          <a:blip r:embed="rId3" cstate="print"/>
          <a:srcRect/>
          <a:stretch>
            <a:fillRect/>
          </a:stretch>
        </p:blipFill>
        <p:spPr bwMode="auto">
          <a:xfrm>
            <a:off x="532293" y="1545180"/>
            <a:ext cx="1175815" cy="1551765"/>
          </a:xfrm>
          <a:prstGeom prst="rect">
            <a:avLst/>
          </a:prstGeom>
          <a:noFill/>
          <a:effectLst>
            <a:outerShdw blurRad="50800" dist="38100" dir="2700000" algn="tl" rotWithShape="0">
              <a:prstClr val="black">
                <a:alpha val="40000"/>
              </a:prstClr>
            </a:outerShdw>
          </a:effectLst>
        </p:spPr>
      </p:pic>
      <p:sp>
        <p:nvSpPr>
          <p:cNvPr id="45061" name="Text Box 5"/>
          <p:cNvSpPr txBox="1">
            <a:spLocks noChangeArrowheads="1"/>
          </p:cNvSpPr>
          <p:nvPr/>
        </p:nvSpPr>
        <p:spPr bwMode="auto">
          <a:xfrm>
            <a:off x="1811297" y="1863069"/>
            <a:ext cx="2101850" cy="91598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en-US" sz="1800" b="0"/>
              <a:t>BIRT: A Field </a:t>
            </a:r>
            <a:br>
              <a:rPr lang="en-US" sz="1800" b="0"/>
            </a:br>
            <a:r>
              <a:rPr lang="en-US" sz="1800" b="0"/>
              <a:t>Guide to Reporting</a:t>
            </a:r>
            <a:br>
              <a:rPr lang="en-US" sz="1800" b="0"/>
            </a:br>
            <a:r>
              <a:rPr lang="en-US" sz="1800" b="0" i="1">
                <a:solidFill>
                  <a:srgbClr val="5F5F5F"/>
                </a:solidFill>
              </a:rPr>
              <a:t>2nd Edition</a:t>
            </a:r>
          </a:p>
        </p:txBody>
      </p:sp>
      <p:pic>
        <p:nvPicPr>
          <p:cNvPr id="45062" name="Picture 6" descr="BIRT Field Guide 2"/>
          <p:cNvPicPr>
            <a:picLocks noChangeAspect="1" noChangeArrowheads="1"/>
          </p:cNvPicPr>
          <p:nvPr/>
        </p:nvPicPr>
        <p:blipFill>
          <a:blip r:embed="rId4" cstate="print"/>
          <a:srcRect/>
          <a:stretch>
            <a:fillRect/>
          </a:stretch>
        </p:blipFill>
        <p:spPr bwMode="auto">
          <a:xfrm>
            <a:off x="4501662" y="1536706"/>
            <a:ext cx="1179444" cy="1568713"/>
          </a:xfrm>
          <a:prstGeom prst="rect">
            <a:avLst/>
          </a:prstGeom>
          <a:noFill/>
          <a:effectLst>
            <a:outerShdw blurRad="50800" dist="38100" dir="2700000" algn="tl" rotWithShape="0">
              <a:prstClr val="black">
                <a:alpha val="40000"/>
              </a:prstClr>
            </a:outerShdw>
          </a:effectLst>
        </p:spPr>
      </p:pic>
      <p:sp>
        <p:nvSpPr>
          <p:cNvPr id="45063" name="Text Box 7"/>
          <p:cNvSpPr txBox="1">
            <a:spLocks noChangeArrowheads="1"/>
          </p:cNvSpPr>
          <p:nvPr/>
        </p:nvSpPr>
        <p:spPr bwMode="auto">
          <a:xfrm>
            <a:off x="5806519" y="1863069"/>
            <a:ext cx="1784350" cy="91598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en-US" sz="1800" b="0"/>
              <a:t>Integrating and </a:t>
            </a:r>
            <a:br>
              <a:rPr lang="en-US" sz="1800" b="0"/>
            </a:br>
            <a:r>
              <a:rPr lang="en-US" sz="1800" b="0"/>
              <a:t>Extending BIRT</a:t>
            </a:r>
            <a:br>
              <a:rPr lang="en-US" sz="1800" b="0"/>
            </a:br>
            <a:r>
              <a:rPr lang="en-US" sz="1800" b="0" i="1">
                <a:solidFill>
                  <a:srgbClr val="5F5F5F"/>
                </a:solidFill>
              </a:rPr>
              <a:t>2nd Edition</a:t>
            </a:r>
          </a:p>
        </p:txBody>
      </p:sp>
      <p:sp>
        <p:nvSpPr>
          <p:cNvPr id="45065" name="Text Box 9"/>
          <p:cNvSpPr txBox="1">
            <a:spLocks noChangeArrowheads="1"/>
          </p:cNvSpPr>
          <p:nvPr/>
        </p:nvSpPr>
        <p:spPr bwMode="auto">
          <a:xfrm>
            <a:off x="3460358" y="3278344"/>
            <a:ext cx="2057400" cy="119062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r>
              <a:rPr lang="en-US" sz="1800" b="0"/>
              <a:t>Practical Data Analysis and Reporting </a:t>
            </a:r>
            <a:br>
              <a:rPr lang="en-US" sz="1800" b="0"/>
            </a:br>
            <a:r>
              <a:rPr lang="en-US" sz="1800" b="0"/>
              <a:t>with BIRT</a:t>
            </a:r>
          </a:p>
        </p:txBody>
      </p:sp>
      <p:pic>
        <p:nvPicPr>
          <p:cNvPr id="45066" name="Picture 10" descr="BIRT Book German"/>
          <p:cNvPicPr>
            <a:picLocks noChangeAspect="1" noChangeArrowheads="1"/>
          </p:cNvPicPr>
          <p:nvPr/>
        </p:nvPicPr>
        <p:blipFill>
          <a:blip r:embed="rId5" cstate="print"/>
          <a:srcRect/>
          <a:stretch>
            <a:fillRect/>
          </a:stretch>
        </p:blipFill>
        <p:spPr bwMode="auto">
          <a:xfrm>
            <a:off x="6151556" y="3157323"/>
            <a:ext cx="952638" cy="1432666"/>
          </a:xfrm>
          <a:prstGeom prst="rect">
            <a:avLst/>
          </a:prstGeom>
          <a:noFill/>
          <a:effectLst>
            <a:outerShdw blurRad="50800" dist="38100" dir="2700000" algn="tl" rotWithShape="0">
              <a:prstClr val="black">
                <a:alpha val="40000"/>
              </a:prstClr>
            </a:outerShdw>
          </a:effectLst>
        </p:spPr>
      </p:pic>
      <p:sp>
        <p:nvSpPr>
          <p:cNvPr id="45067" name="Text Box 11"/>
          <p:cNvSpPr txBox="1">
            <a:spLocks noChangeArrowheads="1"/>
          </p:cNvSpPr>
          <p:nvPr/>
        </p:nvSpPr>
        <p:spPr bwMode="auto">
          <a:xfrm>
            <a:off x="7247490" y="3278344"/>
            <a:ext cx="2138362" cy="119062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r>
              <a:rPr lang="en-US" sz="1800" b="0" dirty="0"/>
              <a:t>Eclipse BIRT: Business Intelligence </a:t>
            </a:r>
            <a:r>
              <a:rPr lang="en-US" sz="1800" b="0" dirty="0" smtClean="0"/>
              <a:t>and </a:t>
            </a:r>
            <a:r>
              <a:rPr lang="en-US" sz="1800" b="0" dirty="0"/>
              <a:t>Reporting Tool </a:t>
            </a:r>
          </a:p>
        </p:txBody>
      </p:sp>
      <p:pic>
        <p:nvPicPr>
          <p:cNvPr id="12" name="Picture 11" descr="BIRT-Best-Practices---David.gif"/>
          <p:cNvPicPr>
            <a:picLocks noChangeAspect="1"/>
          </p:cNvPicPr>
          <p:nvPr/>
        </p:nvPicPr>
        <p:blipFill>
          <a:blip r:embed="rId6" cstate="print"/>
          <a:stretch>
            <a:fillRect/>
          </a:stretch>
        </p:blipFill>
        <p:spPr>
          <a:xfrm>
            <a:off x="4480509" y="4717891"/>
            <a:ext cx="1199135" cy="1588553"/>
          </a:xfrm>
          <a:prstGeom prst="rect">
            <a:avLst/>
          </a:prstGeom>
          <a:effectLst>
            <a:outerShdw blurRad="50800" dist="38100" dir="2700000" algn="tl" rotWithShape="0">
              <a:prstClr val="black">
                <a:alpha val="40000"/>
              </a:prstClr>
            </a:outerShdw>
          </a:effectLst>
        </p:spPr>
      </p:pic>
      <p:sp>
        <p:nvSpPr>
          <p:cNvPr id="13" name="Text Box 11"/>
          <p:cNvSpPr txBox="1">
            <a:spLocks noChangeArrowheads="1"/>
          </p:cNvSpPr>
          <p:nvPr/>
        </p:nvSpPr>
        <p:spPr bwMode="auto">
          <a:xfrm>
            <a:off x="5800717" y="5189002"/>
            <a:ext cx="2138362" cy="64633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r>
              <a:rPr lang="en-US" sz="1800" b="0" dirty="0" smtClean="0"/>
              <a:t>BIRT Best Practices</a:t>
            </a:r>
            <a:endParaRPr lang="en-US" sz="1800" b="0" dirty="0"/>
          </a:p>
        </p:txBody>
      </p:sp>
      <p:pic>
        <p:nvPicPr>
          <p:cNvPr id="15" name="Picture 14" descr="BIRT for Beginners.png"/>
          <p:cNvPicPr>
            <a:picLocks noChangeAspect="1"/>
          </p:cNvPicPr>
          <p:nvPr/>
        </p:nvPicPr>
        <p:blipFill>
          <a:blip r:embed="rId7" cstate="print"/>
          <a:stretch>
            <a:fillRect/>
          </a:stretch>
        </p:blipFill>
        <p:spPr>
          <a:xfrm>
            <a:off x="618977" y="4715765"/>
            <a:ext cx="1014440" cy="1510002"/>
          </a:xfrm>
          <a:prstGeom prst="rect">
            <a:avLst/>
          </a:prstGeom>
          <a:effectLst>
            <a:outerShdw blurRad="50800" dist="38100" dir="2700000" algn="tl" rotWithShape="0">
              <a:prstClr val="black">
                <a:alpha val="40000"/>
              </a:prstClr>
            </a:outerShdw>
          </a:effectLst>
        </p:spPr>
      </p:pic>
      <p:sp>
        <p:nvSpPr>
          <p:cNvPr id="16" name="Text Box 11"/>
          <p:cNvSpPr txBox="1">
            <a:spLocks noChangeArrowheads="1"/>
          </p:cNvSpPr>
          <p:nvPr/>
        </p:nvSpPr>
        <p:spPr bwMode="auto">
          <a:xfrm>
            <a:off x="1785385" y="5189002"/>
            <a:ext cx="2138362" cy="64633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r>
              <a:rPr lang="en-US" sz="1800" b="0" dirty="0" smtClean="0"/>
              <a:t>BIRT for </a:t>
            </a:r>
            <a:br>
              <a:rPr lang="en-US" sz="1800" b="0" dirty="0" smtClean="0"/>
            </a:br>
            <a:r>
              <a:rPr lang="en-US" sz="1800" b="0" dirty="0" smtClean="0"/>
              <a:t>Beginners</a:t>
            </a:r>
            <a:endParaRPr lang="en-US" sz="1800" b="0" dirty="0"/>
          </a:p>
        </p:txBody>
      </p:sp>
      <p:pic>
        <p:nvPicPr>
          <p:cNvPr id="17" name="Picture 16" descr="BIRT 26 Practical Data Analysis and Reporting.png"/>
          <p:cNvPicPr>
            <a:picLocks noChangeAspect="1"/>
          </p:cNvPicPr>
          <p:nvPr/>
        </p:nvPicPr>
        <p:blipFill>
          <a:blip r:embed="rId8" cstate="print"/>
          <a:stretch>
            <a:fillRect/>
          </a:stretch>
        </p:blipFill>
        <p:spPr>
          <a:xfrm>
            <a:off x="2219875" y="3160258"/>
            <a:ext cx="1156376" cy="1426796"/>
          </a:xfrm>
          <a:prstGeom prst="rect">
            <a:avLst/>
          </a:prstGeom>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t>BIRT Project Users</a:t>
            </a:r>
          </a:p>
        </p:txBody>
      </p:sp>
      <p:graphicFrame>
        <p:nvGraphicFramePr>
          <p:cNvPr id="69635" name="Group 3"/>
          <p:cNvGraphicFramePr>
            <a:graphicFrameLocks noGrp="1"/>
          </p:cNvGraphicFramePr>
          <p:nvPr>
            <p:ph idx="4294967295"/>
          </p:nvPr>
        </p:nvGraphicFramePr>
        <p:xfrm>
          <a:off x="0" y="2044700"/>
          <a:ext cx="9144000" cy="3576640"/>
        </p:xfrm>
        <a:graphic>
          <a:graphicData uri="http://schemas.openxmlformats.org/drawingml/2006/table">
            <a:tbl>
              <a:tblPr/>
              <a:tblGrid>
                <a:gridCol w="495300"/>
                <a:gridCol w="4741863"/>
                <a:gridCol w="3906837"/>
              </a:tblGrid>
              <a:tr h="512763">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1" i="1" u="none" strike="noStrike" cap="none" normalizeH="0" baseline="0" smtClean="0">
                          <a:ln>
                            <a:noFill/>
                          </a:ln>
                          <a:solidFill>
                            <a:schemeClr val="tx2"/>
                          </a:solidFill>
                          <a:effectLst/>
                          <a:latin typeface="Arial" charset="0"/>
                        </a:rPr>
                        <a:t>AUDIENCE</a:t>
                      </a:r>
                    </a:p>
                  </a:txBody>
                  <a:tcPr marT="91440" marB="91440" anchor="ctr"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1" i="1" u="none" strike="noStrike" cap="none" normalizeH="0" baseline="0" smtClean="0">
                          <a:ln>
                            <a:noFill/>
                          </a:ln>
                          <a:solidFill>
                            <a:schemeClr val="tx2"/>
                          </a:solidFill>
                          <a:effectLst/>
                          <a:latin typeface="Arial" charset="0"/>
                        </a:rPr>
                        <a:t>FEATURES</a:t>
                      </a:r>
                    </a:p>
                  </a:txBody>
                  <a:tcPr marT="91440" marB="91440" anchor="ctr" horzOverflow="overflow">
                    <a:lnL>
                      <a:noFill/>
                    </a:lnL>
                    <a:lnR cap="flat">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514350">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Content and Report developers</a:t>
                      </a:r>
                    </a:p>
                  </a:txBody>
                  <a:tcPr marT="91440" marB="91440" anchor="ctr"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Drag-and-drop authoring, charting</a:t>
                      </a:r>
                    </a:p>
                  </a:txBody>
                  <a:tcPr marT="91440" marB="91440" anchor="ctr"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r>
              <a:tr h="509588">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Advanced content developers</a:t>
                      </a:r>
                    </a:p>
                  </a:txBody>
                  <a:tcPr marT="91440" marB="91440" anchor="ctr"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Scripting, script API</a:t>
                      </a:r>
                    </a:p>
                  </a:txBody>
                  <a:tcPr marT="91440" marB="91440" anchor="ctr" horzOverflow="overflow">
                    <a:lnL>
                      <a:noFill/>
                    </a:lnL>
                    <a:lnR cap="flat">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511175">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Runtime integration developers</a:t>
                      </a:r>
                    </a:p>
                  </a:txBody>
                  <a:tcPr marT="91440" marB="91440" anchor="ctr"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BIRT Viewer and engine APIs</a:t>
                      </a:r>
                    </a:p>
                  </a:txBody>
                  <a:tcPr marT="91440" marB="91440" anchor="ctr"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509588">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Custom design UI developers</a:t>
                      </a:r>
                    </a:p>
                  </a:txBody>
                  <a:tcPr marT="91440" marB="91440" anchor="ctr"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Design engine API</a:t>
                      </a:r>
                    </a:p>
                  </a:txBody>
                  <a:tcPr marT="91440" marB="91440" anchor="ctr"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509588">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Extension developers</a:t>
                      </a:r>
                    </a:p>
                  </a:txBody>
                  <a:tcPr marT="91440" marB="91440" anchor="ctr"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BIRT extension points</a:t>
                      </a:r>
                    </a:p>
                  </a:txBody>
                  <a:tcPr marT="91440" marB="91440" anchor="ctr"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509588">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anchor="ctr"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Core development</a:t>
                      </a:r>
                    </a:p>
                  </a:txBody>
                  <a:tcPr marT="91440" marB="91440" anchor="ctr"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Eclipse development, open source</a:t>
                      </a:r>
                    </a:p>
                  </a:txBody>
                  <a:tcPr marT="91440" marB="91440" anchor="ctr"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r>
            </a:tbl>
          </a:graphicData>
        </a:graphic>
      </p:graphicFrame>
      <p:sp>
        <p:nvSpPr>
          <p:cNvPr id="680964" name="AutoShape 4"/>
          <p:cNvSpPr>
            <a:spLocks noChangeArrowheads="1"/>
          </p:cNvSpPr>
          <p:nvPr/>
        </p:nvSpPr>
        <p:spPr bwMode="auto">
          <a:xfrm>
            <a:off x="3835400" y="1841500"/>
            <a:ext cx="1193800" cy="3975100"/>
          </a:xfrm>
          <a:prstGeom prst="downArrow">
            <a:avLst>
              <a:gd name="adj1" fmla="val 56120"/>
              <a:gd name="adj2" fmla="val 59258"/>
            </a:avLst>
          </a:prstGeom>
          <a:gradFill rotWithShape="1">
            <a:gsLst>
              <a:gs pos="0">
                <a:schemeClr val="accent1"/>
              </a:gs>
              <a:gs pos="100000">
                <a:srgbClr val="312672"/>
              </a:gs>
            </a:gsLst>
            <a:lin ang="5400000" scaled="1"/>
          </a:gradFill>
          <a:ln w="9525">
            <a:noFill/>
            <a:miter lim="800000"/>
            <a:headEnd/>
            <a:tailEnd/>
          </a:ln>
        </p:spPr>
        <p:txBody>
          <a:bodyPr vert="eaVert" wrap="none" tIns="411480" anchor="ctr"/>
          <a:lstStyle/>
          <a:p>
            <a:pPr algn="ctr"/>
            <a:r>
              <a:rPr lang="en-US" sz="2000" b="1">
                <a:solidFill>
                  <a:srgbClr val="FFFFFF"/>
                </a:solidFill>
                <a:cs typeface="Arial" charset="0"/>
              </a:rPr>
              <a:t>Easy		Complex</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b="0" i="1" smtClean="0">
                <a:solidFill>
                  <a:srgbClr val="E0E7EC"/>
                </a:solidFill>
              </a:rPr>
              <a:t>How is BIRT Being Used?</a:t>
            </a:r>
            <a:br>
              <a:rPr lang="en-US" b="0" i="1" smtClean="0">
                <a:solidFill>
                  <a:srgbClr val="E0E7EC"/>
                </a:solidFill>
              </a:rPr>
            </a:br>
            <a:r>
              <a:rPr lang="en-US" smtClean="0"/>
              <a:t>BIRT Report Designer on Desktops</a:t>
            </a:r>
          </a:p>
        </p:txBody>
      </p:sp>
      <p:sp>
        <p:nvSpPr>
          <p:cNvPr id="48134" name="Rectangle 6"/>
          <p:cNvSpPr>
            <a:spLocks noGrp="1" noChangeArrowheads="1"/>
          </p:cNvSpPr>
          <p:nvPr>
            <p:ph type="body" idx="4294967295"/>
          </p:nvPr>
        </p:nvSpPr>
        <p:spPr>
          <a:xfrm>
            <a:off x="264408" y="1681163"/>
            <a:ext cx="4783138" cy="838200"/>
          </a:xfrm>
        </p:spPr>
        <p:txBody>
          <a:bodyPr/>
          <a:lstStyle/>
          <a:p>
            <a:pPr marL="0" indent="0" algn="ctr">
              <a:buFontTx/>
              <a:buNone/>
            </a:pPr>
            <a:r>
              <a:rPr lang="en-US" sz="2100" smtClean="0"/>
              <a:t>Use </a:t>
            </a:r>
            <a:r>
              <a:rPr lang="en-US" sz="2100" b="1" i="1" smtClean="0">
                <a:solidFill>
                  <a:schemeClr val="tx2"/>
                </a:solidFill>
              </a:rPr>
              <a:t>BIRT Designer</a:t>
            </a:r>
            <a:r>
              <a:rPr lang="en-US" sz="2100" smtClean="0"/>
              <a:t> </a:t>
            </a:r>
            <a:br>
              <a:rPr lang="en-US" sz="2100" smtClean="0"/>
            </a:br>
            <a:r>
              <a:rPr lang="en-US" sz="2100" smtClean="0"/>
              <a:t>as a desktop reporting solution</a:t>
            </a:r>
          </a:p>
        </p:txBody>
      </p:sp>
      <p:pic>
        <p:nvPicPr>
          <p:cNvPr id="48131" name="Picture 3"/>
          <p:cNvPicPr>
            <a:picLocks noChangeAspect="1" noChangeArrowheads="1"/>
          </p:cNvPicPr>
          <p:nvPr/>
        </p:nvPicPr>
        <p:blipFill>
          <a:blip r:embed="rId2" cstate="print"/>
          <a:srcRect/>
          <a:stretch>
            <a:fillRect/>
          </a:stretch>
        </p:blipFill>
        <p:spPr bwMode="auto">
          <a:xfrm>
            <a:off x="5368925" y="1216025"/>
            <a:ext cx="3775075" cy="5661025"/>
          </a:xfrm>
          <a:prstGeom prst="rect">
            <a:avLst/>
          </a:prstGeom>
          <a:noFill/>
          <a:ln w="9525" algn="ctr">
            <a:noFill/>
            <a:miter lim="800000"/>
            <a:headEnd/>
            <a:tailEnd/>
          </a:ln>
          <a:effectLst/>
        </p:spPr>
      </p:pic>
      <p:sp>
        <p:nvSpPr>
          <p:cNvPr id="48132" name="Rectangle 4"/>
          <p:cNvSpPr>
            <a:spLocks noChangeArrowheads="1"/>
          </p:cNvSpPr>
          <p:nvPr/>
        </p:nvSpPr>
        <p:spPr bwMode="auto">
          <a:xfrm>
            <a:off x="395288" y="4141788"/>
            <a:ext cx="4656137" cy="2224087"/>
          </a:xfrm>
          <a:prstGeom prst="rect">
            <a:avLst/>
          </a:prstGeom>
          <a:noFill/>
          <a:ln w="9525">
            <a:noFill/>
            <a:miter lim="800000"/>
            <a:headEnd/>
            <a:tailEnd/>
          </a:ln>
        </p:spPr>
        <p:txBody>
          <a:bodyPr/>
          <a:lstStyle/>
          <a:p>
            <a:pPr marL="225425" indent="-225425">
              <a:spcBef>
                <a:spcPct val="20000"/>
              </a:spcBef>
              <a:buClr>
                <a:schemeClr val="tx2"/>
              </a:buClr>
              <a:buSzPct val="105000"/>
            </a:pPr>
            <a:r>
              <a:rPr lang="en-US" sz="1800" b="1" i="1">
                <a:solidFill>
                  <a:schemeClr val="tx2"/>
                </a:solidFill>
              </a:rPr>
              <a:t>Usage Scenario</a:t>
            </a:r>
          </a:p>
          <a:p>
            <a:pPr marL="225425" indent="-225425">
              <a:spcBef>
                <a:spcPct val="20000"/>
              </a:spcBef>
              <a:buClr>
                <a:schemeClr val="tx2"/>
              </a:buClr>
              <a:buSzPct val="105000"/>
              <a:buFontTx/>
              <a:buChar char="•"/>
            </a:pPr>
            <a:r>
              <a:rPr lang="en-US" sz="1800">
                <a:solidFill>
                  <a:srgbClr val="333333"/>
                </a:solidFill>
              </a:rPr>
              <a:t>Desktop personal productivity tool</a:t>
            </a:r>
          </a:p>
          <a:p>
            <a:pPr marL="225425" indent="-225425">
              <a:spcBef>
                <a:spcPct val="50000"/>
              </a:spcBef>
              <a:buClr>
                <a:schemeClr val="tx2"/>
              </a:buClr>
              <a:buSzPct val="105000"/>
            </a:pPr>
            <a:r>
              <a:rPr lang="en-US" sz="1800" b="1" i="1">
                <a:solidFill>
                  <a:schemeClr val="tx2"/>
                </a:solidFill>
              </a:rPr>
              <a:t>Users</a:t>
            </a:r>
          </a:p>
          <a:p>
            <a:pPr marL="225425" indent="-225425">
              <a:spcBef>
                <a:spcPct val="20000"/>
              </a:spcBef>
              <a:buClr>
                <a:schemeClr val="tx2"/>
              </a:buClr>
              <a:buSzPct val="105000"/>
              <a:buFontTx/>
              <a:buChar char="•"/>
            </a:pPr>
            <a:r>
              <a:rPr lang="en-US" sz="1800">
                <a:solidFill>
                  <a:srgbClr val="333333"/>
                </a:solidFill>
              </a:rPr>
              <a:t>Report developers</a:t>
            </a:r>
          </a:p>
          <a:p>
            <a:pPr marL="225425" indent="-225425">
              <a:spcBef>
                <a:spcPct val="20000"/>
              </a:spcBef>
              <a:buClr>
                <a:schemeClr val="tx2"/>
              </a:buClr>
              <a:buSzPct val="105000"/>
              <a:buFontTx/>
              <a:buChar char="•"/>
            </a:pPr>
            <a:r>
              <a:rPr lang="en-US" sz="1800">
                <a:solidFill>
                  <a:srgbClr val="333333"/>
                </a:solidFill>
              </a:rPr>
              <a:t>Advanced business users</a:t>
            </a:r>
          </a:p>
        </p:txBody>
      </p:sp>
      <p:sp>
        <p:nvSpPr>
          <p:cNvPr id="48133" name="Rectangle 6"/>
          <p:cNvSpPr>
            <a:spLocks noChangeArrowheads="1"/>
          </p:cNvSpPr>
          <p:nvPr/>
        </p:nvSpPr>
        <p:spPr bwMode="auto">
          <a:xfrm>
            <a:off x="0" y="1462088"/>
            <a:ext cx="9144000" cy="2559050"/>
          </a:xfrm>
          <a:prstGeom prst="rect">
            <a:avLst/>
          </a:prstGeom>
          <a:solidFill>
            <a:srgbClr val="006699">
              <a:alpha val="10001"/>
            </a:srgbClr>
          </a:solidFill>
          <a:ln w="9525">
            <a:noFill/>
            <a:miter lim="800000"/>
            <a:headEnd/>
            <a:tailEnd/>
          </a:ln>
        </p:spPr>
        <p:txBody>
          <a:bodyPr wrap="none" anchor="ctr"/>
          <a:lstStyle/>
          <a:p>
            <a:pPr algn="ctr"/>
            <a:endParaRPr lang="en-US"/>
          </a:p>
        </p:txBody>
      </p:sp>
      <p:sp>
        <p:nvSpPr>
          <p:cNvPr id="48135" name="AutoShape 7"/>
          <p:cNvSpPr>
            <a:spLocks noChangeArrowheads="1"/>
          </p:cNvSpPr>
          <p:nvPr/>
        </p:nvSpPr>
        <p:spPr bwMode="auto">
          <a:xfrm>
            <a:off x="1860550" y="2562225"/>
            <a:ext cx="1457325" cy="914400"/>
          </a:xfrm>
          <a:prstGeom prst="roundRect">
            <a:avLst>
              <a:gd name="adj" fmla="val 8440"/>
            </a:avLst>
          </a:prstGeom>
          <a:solidFill>
            <a:schemeClr val="accent1"/>
          </a:solidFill>
          <a:ln w="9525" algn="ctr">
            <a:noFill/>
            <a:round/>
            <a:headEnd/>
            <a:tailEnd/>
          </a:ln>
          <a:effectLst>
            <a:outerShdw dist="53882" dir="2700000" algn="ctr" rotWithShape="0">
              <a:srgbClr val="B2B2B2">
                <a:alpha val="50000"/>
              </a:srgbClr>
            </a:outerShdw>
          </a:effectLst>
        </p:spPr>
        <p:txBody>
          <a:bodyPr anchor="ctr"/>
          <a:lstStyle/>
          <a:p>
            <a:pPr algn="ctr"/>
            <a:r>
              <a:rPr lang="en-US" sz="1600" b="1">
                <a:solidFill>
                  <a:schemeClr val="bg1"/>
                </a:solidFill>
              </a:rPr>
              <a:t>BIRT Report Designer</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b="0" i="1" dirty="0" smtClean="0">
                <a:solidFill>
                  <a:srgbClr val="E0E7EC"/>
                </a:solidFill>
              </a:rPr>
              <a:t>How is BIRT Being Used?</a:t>
            </a:r>
            <a:r>
              <a:rPr lang="en-US" dirty="0" smtClean="0"/>
              <a:t/>
            </a:r>
            <a:br>
              <a:rPr lang="en-US" dirty="0" smtClean="0"/>
            </a:br>
            <a:r>
              <a:rPr lang="en-US" dirty="0" smtClean="0"/>
              <a:t>Integrated Data Visualization</a:t>
            </a:r>
          </a:p>
        </p:txBody>
      </p:sp>
      <p:sp>
        <p:nvSpPr>
          <p:cNvPr id="49158" name="Rectangle 6"/>
          <p:cNvSpPr>
            <a:spLocks noGrp="1" noChangeArrowheads="1"/>
          </p:cNvSpPr>
          <p:nvPr>
            <p:ph type="body" idx="4294967295"/>
          </p:nvPr>
        </p:nvSpPr>
        <p:spPr>
          <a:xfrm>
            <a:off x="308476" y="1581150"/>
            <a:ext cx="4660900" cy="1835150"/>
          </a:xfrm>
        </p:spPr>
        <p:txBody>
          <a:bodyPr/>
          <a:lstStyle/>
          <a:p>
            <a:pPr marL="0" indent="0" algn="ctr">
              <a:buFontTx/>
              <a:buNone/>
            </a:pPr>
            <a:r>
              <a:rPr lang="en-US" sz="2100" smtClean="0"/>
              <a:t>Integrate Open Source </a:t>
            </a:r>
            <a:br>
              <a:rPr lang="en-US" sz="2100" smtClean="0"/>
            </a:br>
            <a:r>
              <a:rPr lang="en-US" sz="2100" b="1" i="1" smtClean="0">
                <a:solidFill>
                  <a:schemeClr val="tx2"/>
                </a:solidFill>
              </a:rPr>
              <a:t>BIRT Engine</a:t>
            </a:r>
            <a:r>
              <a:rPr lang="en-US" sz="2100" smtClean="0"/>
              <a:t> into application</a:t>
            </a:r>
          </a:p>
        </p:txBody>
      </p:sp>
      <p:pic>
        <p:nvPicPr>
          <p:cNvPr id="49155" name="Picture 3" descr="5112933-1526x2289(2)"/>
          <p:cNvPicPr>
            <a:picLocks noChangeAspect="1" noChangeArrowheads="1"/>
          </p:cNvPicPr>
          <p:nvPr/>
        </p:nvPicPr>
        <p:blipFill>
          <a:blip r:embed="rId2" cstate="print"/>
          <a:srcRect/>
          <a:stretch>
            <a:fillRect/>
          </a:stretch>
        </p:blipFill>
        <p:spPr bwMode="auto">
          <a:xfrm>
            <a:off x="5391150" y="1216025"/>
            <a:ext cx="3752850" cy="5637213"/>
          </a:xfrm>
          <a:prstGeom prst="rect">
            <a:avLst/>
          </a:prstGeom>
          <a:noFill/>
        </p:spPr>
      </p:pic>
      <p:sp>
        <p:nvSpPr>
          <p:cNvPr id="49156" name="Rectangle 4"/>
          <p:cNvSpPr>
            <a:spLocks noChangeArrowheads="1"/>
          </p:cNvSpPr>
          <p:nvPr/>
        </p:nvSpPr>
        <p:spPr bwMode="auto">
          <a:xfrm>
            <a:off x="395288" y="4159250"/>
            <a:ext cx="4859337" cy="2224088"/>
          </a:xfrm>
          <a:prstGeom prst="rect">
            <a:avLst/>
          </a:prstGeom>
          <a:noFill/>
          <a:ln w="9525">
            <a:noFill/>
            <a:miter lim="800000"/>
            <a:headEnd/>
            <a:tailEnd/>
          </a:ln>
        </p:spPr>
        <p:txBody>
          <a:bodyPr/>
          <a:lstStyle/>
          <a:p>
            <a:pPr marL="225425" indent="-225425">
              <a:spcBef>
                <a:spcPct val="20000"/>
              </a:spcBef>
              <a:buClr>
                <a:schemeClr val="tx2"/>
              </a:buClr>
              <a:buSzPct val="105000"/>
            </a:pPr>
            <a:r>
              <a:rPr lang="en-US" sz="1800" b="1" i="1">
                <a:solidFill>
                  <a:schemeClr val="tx2"/>
                </a:solidFill>
              </a:rPr>
              <a:t>Usage Scenario</a:t>
            </a:r>
          </a:p>
          <a:p>
            <a:pPr marL="225425" indent="-225425">
              <a:spcBef>
                <a:spcPct val="20000"/>
              </a:spcBef>
              <a:buClr>
                <a:schemeClr val="tx2"/>
              </a:buClr>
              <a:buSzPct val="105000"/>
              <a:buFontTx/>
              <a:buChar char="•"/>
            </a:pPr>
            <a:r>
              <a:rPr lang="en-US" sz="1800">
                <a:solidFill>
                  <a:srgbClr val="333333"/>
                </a:solidFill>
              </a:rPr>
              <a:t>Add data visualization to applications</a:t>
            </a:r>
          </a:p>
          <a:p>
            <a:pPr marL="225425" indent="-225425">
              <a:spcBef>
                <a:spcPct val="20000"/>
              </a:spcBef>
              <a:buClr>
                <a:schemeClr val="tx2"/>
              </a:buClr>
              <a:buSzPct val="105000"/>
            </a:pPr>
            <a:r>
              <a:rPr lang="en-US" sz="1800" b="1" i="1">
                <a:solidFill>
                  <a:schemeClr val="tx2"/>
                </a:solidFill>
              </a:rPr>
              <a:t>Users</a:t>
            </a:r>
          </a:p>
          <a:p>
            <a:pPr marL="225425" indent="-225425">
              <a:spcBef>
                <a:spcPct val="20000"/>
              </a:spcBef>
              <a:buClr>
                <a:schemeClr val="tx2"/>
              </a:buClr>
              <a:buSzPct val="105000"/>
              <a:buFontTx/>
              <a:buChar char="•"/>
            </a:pPr>
            <a:r>
              <a:rPr lang="en-US" sz="1800">
                <a:solidFill>
                  <a:srgbClr val="333333"/>
                </a:solidFill>
              </a:rPr>
              <a:t>ISV and Enterprise Application Developers</a:t>
            </a:r>
          </a:p>
          <a:p>
            <a:pPr marL="225425" indent="-225425">
              <a:spcBef>
                <a:spcPct val="20000"/>
              </a:spcBef>
              <a:buClr>
                <a:schemeClr val="tx2"/>
              </a:buClr>
              <a:buSzPct val="105000"/>
              <a:buFontTx/>
              <a:buChar char="•"/>
            </a:pPr>
            <a:r>
              <a:rPr lang="en-US" sz="1800">
                <a:solidFill>
                  <a:srgbClr val="333333"/>
                </a:solidFill>
              </a:rPr>
              <a:t>Java Developers, PHP Developers, …</a:t>
            </a:r>
          </a:p>
          <a:p>
            <a:pPr marL="225425" indent="-225425">
              <a:spcBef>
                <a:spcPct val="20000"/>
              </a:spcBef>
              <a:buClr>
                <a:schemeClr val="tx2"/>
              </a:buClr>
              <a:buSzPct val="105000"/>
              <a:buFontTx/>
              <a:buChar char="•"/>
            </a:pPr>
            <a:r>
              <a:rPr lang="en-US" sz="1800">
                <a:solidFill>
                  <a:srgbClr val="333333"/>
                </a:solidFill>
              </a:rPr>
              <a:t>Report Developers</a:t>
            </a:r>
          </a:p>
        </p:txBody>
      </p:sp>
      <p:sp>
        <p:nvSpPr>
          <p:cNvPr id="49157" name="Rectangle 6"/>
          <p:cNvSpPr>
            <a:spLocks noChangeArrowheads="1"/>
          </p:cNvSpPr>
          <p:nvPr/>
        </p:nvSpPr>
        <p:spPr bwMode="auto">
          <a:xfrm>
            <a:off x="0" y="1466850"/>
            <a:ext cx="9144000" cy="2559050"/>
          </a:xfrm>
          <a:prstGeom prst="rect">
            <a:avLst/>
          </a:prstGeom>
          <a:solidFill>
            <a:srgbClr val="006699">
              <a:alpha val="10001"/>
            </a:srgbClr>
          </a:solidFill>
          <a:ln w="9525">
            <a:noFill/>
            <a:miter lim="800000"/>
            <a:headEnd/>
            <a:tailEnd/>
          </a:ln>
        </p:spPr>
        <p:txBody>
          <a:bodyPr wrap="none" anchor="ctr"/>
          <a:lstStyle/>
          <a:p>
            <a:pPr algn="ctr"/>
            <a:endParaRPr lang="en-US"/>
          </a:p>
        </p:txBody>
      </p:sp>
      <p:sp>
        <p:nvSpPr>
          <p:cNvPr id="49159" name="AutoShape 7"/>
          <p:cNvSpPr>
            <a:spLocks noChangeArrowheads="1"/>
          </p:cNvSpPr>
          <p:nvPr/>
        </p:nvSpPr>
        <p:spPr bwMode="auto">
          <a:xfrm>
            <a:off x="1389063" y="2379663"/>
            <a:ext cx="2568575" cy="1481137"/>
          </a:xfrm>
          <a:prstGeom prst="roundRect">
            <a:avLst>
              <a:gd name="adj" fmla="val 4843"/>
            </a:avLst>
          </a:prstGeom>
          <a:solidFill>
            <a:srgbClr val="C0C0C0"/>
          </a:solidFill>
          <a:ln w="9525" algn="ctr">
            <a:noFill/>
            <a:round/>
            <a:headEnd/>
            <a:tailEnd/>
          </a:ln>
          <a:effectLst>
            <a:outerShdw dist="53882" dir="2700000" algn="ctr" rotWithShape="0">
              <a:srgbClr val="B2B2B2">
                <a:alpha val="50000"/>
              </a:srgbClr>
            </a:outerShdw>
          </a:effectLst>
        </p:spPr>
        <p:txBody>
          <a:bodyPr tIns="91440" anchorCtr="1"/>
          <a:lstStyle/>
          <a:p>
            <a:pPr algn="ctr"/>
            <a:r>
              <a:rPr lang="en-US" sz="1600" b="1">
                <a:solidFill>
                  <a:srgbClr val="4D4D4D"/>
                </a:solidFill>
              </a:rPr>
              <a:t>Application</a:t>
            </a:r>
          </a:p>
        </p:txBody>
      </p:sp>
      <p:sp>
        <p:nvSpPr>
          <p:cNvPr id="49160" name="AutoShape 8"/>
          <p:cNvSpPr>
            <a:spLocks noChangeArrowheads="1"/>
          </p:cNvSpPr>
          <p:nvPr/>
        </p:nvSpPr>
        <p:spPr bwMode="auto">
          <a:xfrm>
            <a:off x="1501775" y="2828925"/>
            <a:ext cx="2341563" cy="977900"/>
          </a:xfrm>
          <a:prstGeom prst="roundRect">
            <a:avLst>
              <a:gd name="adj" fmla="val 8870"/>
            </a:avLst>
          </a:prstGeom>
          <a:solidFill>
            <a:schemeClr val="folHlink"/>
          </a:solidFill>
          <a:ln w="9525" algn="ctr">
            <a:noFill/>
            <a:round/>
            <a:headEnd/>
            <a:tailEnd/>
          </a:ln>
          <a:effectLst>
            <a:outerShdw dist="63500" dir="2212194" algn="ctr" rotWithShape="0">
              <a:srgbClr val="B2B2B2">
                <a:alpha val="50000"/>
              </a:srgbClr>
            </a:outerShdw>
          </a:effectLst>
        </p:spPr>
        <p:txBody>
          <a:bodyPr anchorCtr="1"/>
          <a:lstStyle/>
          <a:p>
            <a:pPr algn="ctr"/>
            <a:r>
              <a:rPr lang="en-US" sz="1600">
                <a:solidFill>
                  <a:schemeClr val="bg1"/>
                </a:solidFill>
              </a:rPr>
              <a:t>Integration Code</a:t>
            </a:r>
          </a:p>
        </p:txBody>
      </p:sp>
      <p:sp>
        <p:nvSpPr>
          <p:cNvPr id="49161" name="AutoShape 9"/>
          <p:cNvSpPr>
            <a:spLocks noChangeArrowheads="1"/>
          </p:cNvSpPr>
          <p:nvPr/>
        </p:nvSpPr>
        <p:spPr bwMode="auto">
          <a:xfrm>
            <a:off x="1665288" y="3214688"/>
            <a:ext cx="2016125" cy="520700"/>
          </a:xfrm>
          <a:prstGeom prst="roundRect">
            <a:avLst>
              <a:gd name="adj" fmla="val 5759"/>
            </a:avLst>
          </a:prstGeom>
          <a:solidFill>
            <a:schemeClr val="accent2"/>
          </a:solidFill>
          <a:ln w="9525" algn="ctr">
            <a:solidFill>
              <a:schemeClr val="accent2"/>
            </a:solidFill>
            <a:round/>
            <a:headEnd/>
            <a:tailEnd/>
          </a:ln>
          <a:effectLst/>
        </p:spPr>
        <p:txBody>
          <a:bodyPr anchor="ctr"/>
          <a:lstStyle/>
          <a:p>
            <a:pPr algn="ctr"/>
            <a:r>
              <a:rPr lang="en-US" sz="1600">
                <a:solidFill>
                  <a:schemeClr val="bg1"/>
                </a:solidFill>
                <a:effectLst>
                  <a:outerShdw blurRad="38100" dist="38100" dir="2700000" algn="tl">
                    <a:srgbClr val="000000"/>
                  </a:outerShdw>
                </a:effectLst>
              </a:rPr>
              <a:t>BIRT Engine</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b="0" i="1" dirty="0" smtClean="0">
                <a:solidFill>
                  <a:srgbClr val="E0E7EC"/>
                </a:solidFill>
              </a:rPr>
              <a:t>How is BIRT Being Used?</a:t>
            </a:r>
            <a:r>
              <a:rPr lang="en-US" dirty="0" smtClean="0"/>
              <a:t/>
            </a:r>
            <a:br>
              <a:rPr lang="en-US" dirty="0" smtClean="0"/>
            </a:br>
            <a:r>
              <a:rPr lang="en-US" dirty="0" smtClean="0"/>
              <a:t>Business Intelligence</a:t>
            </a:r>
          </a:p>
        </p:txBody>
      </p:sp>
      <p:sp>
        <p:nvSpPr>
          <p:cNvPr id="50182" name="Rectangle 6"/>
          <p:cNvSpPr>
            <a:spLocks noGrp="1" noChangeArrowheads="1"/>
          </p:cNvSpPr>
          <p:nvPr>
            <p:ph type="body" idx="4294967295"/>
          </p:nvPr>
        </p:nvSpPr>
        <p:spPr>
          <a:xfrm>
            <a:off x="286442" y="1516063"/>
            <a:ext cx="4813300" cy="781050"/>
          </a:xfrm>
        </p:spPr>
        <p:txBody>
          <a:bodyPr/>
          <a:lstStyle/>
          <a:p>
            <a:pPr marL="0" indent="0" algn="ctr">
              <a:buFontTx/>
              <a:buNone/>
            </a:pPr>
            <a:r>
              <a:rPr lang="en-US" sz="2100" smtClean="0"/>
              <a:t>Leverage </a:t>
            </a:r>
            <a:r>
              <a:rPr lang="en-US" sz="2100" b="1" i="1" smtClean="0">
                <a:solidFill>
                  <a:schemeClr val="tx2"/>
                </a:solidFill>
              </a:rPr>
              <a:t>commercial deployment solution</a:t>
            </a:r>
            <a:r>
              <a:rPr lang="en-US" sz="2100" smtClean="0"/>
              <a:t> for BIRT</a:t>
            </a:r>
          </a:p>
        </p:txBody>
      </p:sp>
      <p:pic>
        <p:nvPicPr>
          <p:cNvPr id="50179" name="Picture 3" descr="5112967-1526x2289"/>
          <p:cNvPicPr>
            <a:picLocks noChangeAspect="1" noChangeArrowheads="1"/>
          </p:cNvPicPr>
          <p:nvPr/>
        </p:nvPicPr>
        <p:blipFill>
          <a:blip r:embed="rId2" cstate="print"/>
          <a:srcRect/>
          <a:stretch>
            <a:fillRect/>
          </a:stretch>
        </p:blipFill>
        <p:spPr bwMode="auto">
          <a:xfrm>
            <a:off x="5265738" y="1217613"/>
            <a:ext cx="3878262" cy="5649912"/>
          </a:xfrm>
          <a:prstGeom prst="rect">
            <a:avLst/>
          </a:prstGeom>
          <a:noFill/>
        </p:spPr>
      </p:pic>
      <p:sp>
        <p:nvSpPr>
          <p:cNvPr id="50180" name="Rectangle 4"/>
          <p:cNvSpPr>
            <a:spLocks noChangeArrowheads="1"/>
          </p:cNvSpPr>
          <p:nvPr/>
        </p:nvSpPr>
        <p:spPr bwMode="auto">
          <a:xfrm>
            <a:off x="401638" y="4113213"/>
            <a:ext cx="5030787" cy="2224087"/>
          </a:xfrm>
          <a:prstGeom prst="rect">
            <a:avLst/>
          </a:prstGeom>
          <a:noFill/>
          <a:ln w="9525">
            <a:noFill/>
            <a:miter lim="800000"/>
            <a:headEnd/>
            <a:tailEnd/>
          </a:ln>
        </p:spPr>
        <p:txBody>
          <a:bodyPr/>
          <a:lstStyle/>
          <a:p>
            <a:pPr marL="228600" indent="-228600">
              <a:spcBef>
                <a:spcPct val="20000"/>
              </a:spcBef>
              <a:buClr>
                <a:schemeClr val="tx2"/>
              </a:buClr>
              <a:buSzPct val="105000"/>
            </a:pPr>
            <a:r>
              <a:rPr lang="en-US" sz="1800" b="1" i="1">
                <a:solidFill>
                  <a:schemeClr val="tx2"/>
                </a:solidFill>
              </a:rPr>
              <a:t>Usage Scenario</a:t>
            </a:r>
          </a:p>
          <a:p>
            <a:pPr marL="228600" indent="-228600">
              <a:spcBef>
                <a:spcPct val="15000"/>
              </a:spcBef>
              <a:buClr>
                <a:schemeClr val="tx2"/>
              </a:buClr>
              <a:buSzPct val="105000"/>
              <a:buFontTx/>
              <a:buChar char="•"/>
            </a:pPr>
            <a:r>
              <a:rPr lang="en-US" sz="1800">
                <a:solidFill>
                  <a:srgbClr val="333333"/>
                </a:solidFill>
              </a:rPr>
              <a:t>Automated content generation, distribution</a:t>
            </a:r>
          </a:p>
          <a:p>
            <a:pPr marL="228600" indent="-228600">
              <a:spcBef>
                <a:spcPct val="15000"/>
              </a:spcBef>
              <a:buClr>
                <a:schemeClr val="tx2"/>
              </a:buClr>
              <a:buSzPct val="105000"/>
              <a:buFontTx/>
              <a:buChar char="•"/>
            </a:pPr>
            <a:r>
              <a:rPr lang="en-US" sz="1800">
                <a:solidFill>
                  <a:srgbClr val="333333"/>
                </a:solidFill>
              </a:rPr>
              <a:t>Interactivity, security, … </a:t>
            </a:r>
          </a:p>
          <a:p>
            <a:pPr marL="228600" indent="-228600">
              <a:spcBef>
                <a:spcPct val="40000"/>
              </a:spcBef>
              <a:buClr>
                <a:schemeClr val="tx2"/>
              </a:buClr>
              <a:buSzPct val="105000"/>
            </a:pPr>
            <a:r>
              <a:rPr lang="en-US" sz="1800" b="1" i="1">
                <a:solidFill>
                  <a:schemeClr val="tx2"/>
                </a:solidFill>
              </a:rPr>
              <a:t>Users</a:t>
            </a:r>
          </a:p>
          <a:p>
            <a:pPr marL="228600" indent="-228600">
              <a:spcBef>
                <a:spcPct val="15000"/>
              </a:spcBef>
              <a:buClr>
                <a:schemeClr val="tx2"/>
              </a:buClr>
              <a:buSzPct val="105000"/>
              <a:buFontTx/>
              <a:buChar char="•"/>
            </a:pPr>
            <a:r>
              <a:rPr lang="en-US" sz="1800">
                <a:solidFill>
                  <a:srgbClr val="333333"/>
                </a:solidFill>
              </a:rPr>
              <a:t>Content and report developers</a:t>
            </a:r>
          </a:p>
          <a:p>
            <a:pPr marL="228600" indent="-228600">
              <a:spcBef>
                <a:spcPct val="15000"/>
              </a:spcBef>
              <a:buClr>
                <a:schemeClr val="tx2"/>
              </a:buClr>
              <a:buSzPct val="105000"/>
              <a:buFontTx/>
              <a:buChar char="•"/>
            </a:pPr>
            <a:r>
              <a:rPr lang="en-US" sz="1800">
                <a:solidFill>
                  <a:srgbClr val="333333"/>
                </a:solidFill>
              </a:rPr>
              <a:t>Business users</a:t>
            </a:r>
          </a:p>
        </p:txBody>
      </p:sp>
      <p:sp>
        <p:nvSpPr>
          <p:cNvPr id="50181" name="Rectangle 6"/>
          <p:cNvSpPr>
            <a:spLocks noChangeArrowheads="1"/>
          </p:cNvSpPr>
          <p:nvPr/>
        </p:nvSpPr>
        <p:spPr bwMode="auto">
          <a:xfrm>
            <a:off x="0" y="1462088"/>
            <a:ext cx="9144000" cy="2559050"/>
          </a:xfrm>
          <a:prstGeom prst="rect">
            <a:avLst/>
          </a:prstGeom>
          <a:solidFill>
            <a:srgbClr val="006699">
              <a:alpha val="10001"/>
            </a:srgbClr>
          </a:solidFill>
          <a:ln w="9525">
            <a:noFill/>
            <a:miter lim="800000"/>
            <a:headEnd/>
            <a:tailEnd/>
          </a:ln>
        </p:spPr>
        <p:txBody>
          <a:bodyPr wrap="none" anchor="ctr"/>
          <a:lstStyle/>
          <a:p>
            <a:pPr algn="ctr"/>
            <a:endParaRPr lang="en-US"/>
          </a:p>
        </p:txBody>
      </p:sp>
      <p:sp>
        <p:nvSpPr>
          <p:cNvPr id="50183" name="AutoShape 7"/>
          <p:cNvSpPr>
            <a:spLocks noChangeArrowheads="1"/>
          </p:cNvSpPr>
          <p:nvPr/>
        </p:nvSpPr>
        <p:spPr bwMode="auto">
          <a:xfrm>
            <a:off x="1350963" y="2357438"/>
            <a:ext cx="2568575" cy="1524000"/>
          </a:xfrm>
          <a:prstGeom prst="roundRect">
            <a:avLst>
              <a:gd name="adj" fmla="val 4843"/>
            </a:avLst>
          </a:prstGeom>
          <a:solidFill>
            <a:srgbClr val="DDDDDD"/>
          </a:solidFill>
          <a:ln w="9525" algn="ctr">
            <a:noFill/>
            <a:round/>
            <a:headEnd/>
            <a:tailEnd/>
          </a:ln>
          <a:effectLst>
            <a:outerShdw dist="53882" dir="2700000" algn="ctr" rotWithShape="0">
              <a:srgbClr val="B2B2B2">
                <a:alpha val="50000"/>
              </a:srgbClr>
            </a:outerShdw>
          </a:effectLst>
        </p:spPr>
        <p:txBody>
          <a:bodyPr tIns="109728" anchorCtr="1"/>
          <a:lstStyle/>
          <a:p>
            <a:pPr algn="ctr"/>
            <a:r>
              <a:rPr lang="en-US" sz="1600" b="1" dirty="0">
                <a:solidFill>
                  <a:srgbClr val="4D4D4D"/>
                </a:solidFill>
              </a:rPr>
              <a:t>BIRT </a:t>
            </a:r>
            <a:r>
              <a:rPr lang="en-US" sz="1600" b="1" dirty="0" smtClean="0">
                <a:solidFill>
                  <a:srgbClr val="4D4D4D"/>
                </a:solidFill>
              </a:rPr>
              <a:t>iServer</a:t>
            </a:r>
            <a:endParaRPr lang="en-US" sz="1600" b="1" dirty="0">
              <a:solidFill>
                <a:srgbClr val="4D4D4D"/>
              </a:solidFill>
            </a:endParaRPr>
          </a:p>
        </p:txBody>
      </p:sp>
      <p:sp>
        <p:nvSpPr>
          <p:cNvPr id="50184" name="AutoShape 8"/>
          <p:cNvSpPr>
            <a:spLocks noChangeArrowheads="1"/>
          </p:cNvSpPr>
          <p:nvPr/>
        </p:nvSpPr>
        <p:spPr bwMode="auto">
          <a:xfrm>
            <a:off x="1641475" y="3005138"/>
            <a:ext cx="2016125" cy="601662"/>
          </a:xfrm>
          <a:prstGeom prst="roundRect">
            <a:avLst>
              <a:gd name="adj" fmla="val 5759"/>
            </a:avLst>
          </a:prstGeom>
          <a:solidFill>
            <a:schemeClr val="accent2"/>
          </a:solidFill>
          <a:ln w="9525" algn="ctr">
            <a:solidFill>
              <a:schemeClr val="accent2"/>
            </a:solidFill>
            <a:round/>
            <a:headEnd/>
            <a:tailEnd/>
          </a:ln>
          <a:effectLst>
            <a:outerShdw dist="89803" dir="2700000" algn="ctr" rotWithShape="0">
              <a:srgbClr val="B2B2B2">
                <a:alpha val="50000"/>
              </a:srgbClr>
            </a:outerShdw>
          </a:effectLst>
        </p:spPr>
        <p:txBody>
          <a:bodyPr anchor="ctr"/>
          <a:lstStyle/>
          <a:p>
            <a:pPr algn="ctr"/>
            <a:r>
              <a:rPr lang="en-US" sz="1600">
                <a:solidFill>
                  <a:schemeClr val="bg1"/>
                </a:solidFill>
                <a:effectLst>
                  <a:outerShdw blurRad="38100" dist="38100" dir="2700000" algn="tl">
                    <a:srgbClr val="000000"/>
                  </a:outerShdw>
                </a:effectLst>
              </a:rPr>
              <a:t>BIRT Engine</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pPr eaLnBrk="0" hangingPunct="0"/>
            <a:r>
              <a:rPr lang="en-US" sz="2400" dirty="0" smtClean="0">
                <a:cs typeface="Arial" charset="0"/>
              </a:rPr>
              <a:t>Actuate BIRT Technology Family</a:t>
            </a:r>
            <a:br>
              <a:rPr lang="en-US" sz="2400" dirty="0" smtClean="0">
                <a:cs typeface="Arial" charset="0"/>
              </a:rPr>
            </a:br>
            <a:r>
              <a:rPr lang="en-US" sz="2400" b="0" i="1" dirty="0" smtClean="0">
                <a:solidFill>
                  <a:srgbClr val="E0E7EC"/>
                </a:solidFill>
              </a:rPr>
              <a:t>Complementing and Extending Eclipse BIRT</a:t>
            </a:r>
            <a:endParaRPr lang="en-US" sz="2400" b="0" dirty="0"/>
          </a:p>
        </p:txBody>
      </p:sp>
      <p:sp>
        <p:nvSpPr>
          <p:cNvPr id="24" name="Rectangle 23"/>
          <p:cNvSpPr/>
          <p:nvPr/>
        </p:nvSpPr>
        <p:spPr bwMode="auto">
          <a:xfrm>
            <a:off x="345982" y="3052112"/>
            <a:ext cx="2063578" cy="1742304"/>
          </a:xfrm>
          <a:prstGeom prst="rect">
            <a:avLst/>
          </a:prstGeom>
          <a:solidFill>
            <a:srgbClr val="297B5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600"/>
              </a:spcBef>
              <a:spcAft>
                <a:spcPct val="0"/>
              </a:spcAft>
              <a:buClrTx/>
              <a:buSzTx/>
              <a:buFontTx/>
              <a:buNone/>
              <a:tabLst/>
            </a:pP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Development Tools</a:t>
            </a:r>
          </a:p>
          <a:p>
            <a:pPr marL="0" marR="0" indent="0" algn="ctr" defTabSz="914400" rtl="0" eaLnBrk="1" fontAlgn="base" latinLnBrk="0" hangingPunct="1">
              <a:lnSpc>
                <a:spcPct val="100000"/>
              </a:lnSpc>
              <a:spcBef>
                <a:spcPts val="600"/>
              </a:spcBef>
              <a:spcAft>
                <a:spcPct val="0"/>
              </a:spcAft>
              <a:buClrTx/>
              <a:buSzTx/>
              <a:buFontTx/>
              <a:buNone/>
              <a:tabLst/>
            </a:pPr>
            <a:r>
              <a:rPr lang="en-US" sz="1600" b="0" dirty="0" smtClean="0">
                <a:solidFill>
                  <a:schemeClr val="bg1"/>
                </a:solidFill>
              </a:rPr>
              <a:t>Skill-specific tools for developers </a:t>
            </a:r>
            <a:br>
              <a:rPr lang="en-US" sz="1600" b="0" dirty="0" smtClean="0">
                <a:solidFill>
                  <a:schemeClr val="bg1"/>
                </a:solidFill>
              </a:rPr>
            </a:br>
            <a:r>
              <a:rPr lang="en-US" sz="1600" b="0" dirty="0" smtClean="0">
                <a:solidFill>
                  <a:schemeClr val="bg1"/>
                </a:solidFill>
              </a:rPr>
              <a:t>and users</a:t>
            </a:r>
            <a:endParaRPr kumimoji="0" lang="en-US" sz="1600" b="0" i="0" u="none" strike="noStrike" cap="none" normalizeH="0" baseline="0" dirty="0" smtClean="0">
              <a:ln>
                <a:noFill/>
              </a:ln>
              <a:solidFill>
                <a:schemeClr val="bg1"/>
              </a:solidFill>
              <a:effectLst/>
              <a:latin typeface="Arial" charset="0"/>
            </a:endParaRPr>
          </a:p>
        </p:txBody>
      </p:sp>
      <p:sp>
        <p:nvSpPr>
          <p:cNvPr id="25" name="Rectangle 24"/>
          <p:cNvSpPr/>
          <p:nvPr/>
        </p:nvSpPr>
        <p:spPr bwMode="auto">
          <a:xfrm>
            <a:off x="321277" y="4992125"/>
            <a:ext cx="8526162" cy="988541"/>
          </a:xfrm>
          <a:prstGeom prst="rect">
            <a:avLst/>
          </a:prstGeom>
          <a:solidFill>
            <a:schemeClr val="accent5">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Eclipse BIRT</a:t>
            </a:r>
          </a:p>
          <a:p>
            <a:pPr marL="0" marR="0" indent="0" algn="ctr" defTabSz="914400" rtl="0" eaLnBrk="1" fontAlgn="base" latinLnBrk="0" hangingPunct="1">
              <a:lnSpc>
                <a:spcPct val="100000"/>
              </a:lnSpc>
              <a:spcBef>
                <a:spcPts val="200"/>
              </a:spcBef>
              <a:spcAft>
                <a:spcPct val="0"/>
              </a:spcAft>
              <a:buClrTx/>
              <a:buSzTx/>
              <a:buFontTx/>
              <a:buNone/>
              <a:tabLst/>
            </a:pPr>
            <a:r>
              <a:rPr lang="en-US" sz="1800" b="0" dirty="0" smtClean="0">
                <a:solidFill>
                  <a:schemeClr val="bg1"/>
                </a:solidFill>
              </a:rPr>
              <a:t>Meet core requirements</a:t>
            </a:r>
            <a:endParaRPr kumimoji="0" lang="en-US" sz="1800" b="0" i="0" u="none" strike="noStrike" cap="none" normalizeH="0" baseline="0" dirty="0" smtClean="0">
              <a:ln>
                <a:noFill/>
              </a:ln>
              <a:solidFill>
                <a:schemeClr val="bg1"/>
              </a:solidFill>
              <a:effectLst/>
              <a:latin typeface="Arial" charset="0"/>
            </a:endParaRPr>
          </a:p>
        </p:txBody>
      </p:sp>
      <p:sp>
        <p:nvSpPr>
          <p:cNvPr id="27" name="Rectangle 26"/>
          <p:cNvSpPr/>
          <p:nvPr/>
        </p:nvSpPr>
        <p:spPr bwMode="auto">
          <a:xfrm>
            <a:off x="2487821" y="3052112"/>
            <a:ext cx="2063578" cy="1742304"/>
          </a:xfrm>
          <a:prstGeom prst="rect">
            <a:avLst/>
          </a:prstGeom>
          <a:solidFill>
            <a:srgbClr val="3399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600"/>
              </a:spcBef>
              <a:spcAft>
                <a:spcPct val="0"/>
              </a:spcAft>
              <a:buClrTx/>
              <a:buSzTx/>
              <a:buFontTx/>
              <a:buNone/>
              <a:tabLst/>
            </a:pP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User</a:t>
            </a:r>
            <a:b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b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Interactivity</a:t>
            </a:r>
          </a:p>
          <a:p>
            <a:pPr marL="0" marR="0" indent="0" algn="ctr" defTabSz="914400" rtl="0" eaLnBrk="1" fontAlgn="base" latinLnBrk="0" hangingPunct="1">
              <a:lnSpc>
                <a:spcPct val="100000"/>
              </a:lnSpc>
              <a:spcBef>
                <a:spcPts val="600"/>
              </a:spcBef>
              <a:spcAft>
                <a:spcPct val="0"/>
              </a:spcAft>
              <a:buClrTx/>
              <a:buSzTx/>
              <a:buFontTx/>
              <a:buNone/>
              <a:tabLst/>
            </a:pPr>
            <a:r>
              <a:rPr lang="en-US" sz="1600" b="0" dirty="0" smtClean="0">
                <a:solidFill>
                  <a:schemeClr val="bg1"/>
                </a:solidFill>
              </a:rPr>
              <a:t>Engage users </a:t>
            </a:r>
            <a:br>
              <a:rPr lang="en-US" sz="1600" b="0" dirty="0" smtClean="0">
                <a:solidFill>
                  <a:schemeClr val="bg1"/>
                </a:solidFill>
              </a:rPr>
            </a:br>
            <a:r>
              <a:rPr lang="en-US" sz="1600" b="0" dirty="0" smtClean="0">
                <a:solidFill>
                  <a:schemeClr val="bg1"/>
                </a:solidFill>
              </a:rPr>
              <a:t>with rich, </a:t>
            </a:r>
            <a:br>
              <a:rPr lang="en-US" sz="1600" b="0" dirty="0" smtClean="0">
                <a:solidFill>
                  <a:schemeClr val="bg1"/>
                </a:solidFill>
              </a:rPr>
            </a:br>
            <a:r>
              <a:rPr lang="en-US" sz="1600" b="0" dirty="0" smtClean="0">
                <a:solidFill>
                  <a:schemeClr val="bg1"/>
                </a:solidFill>
              </a:rPr>
              <a:t>interactive content</a:t>
            </a:r>
            <a:endParaRPr kumimoji="0" lang="en-US" sz="1600" b="0" i="0" u="none" strike="noStrike" cap="none" normalizeH="0" baseline="0" dirty="0" smtClean="0">
              <a:ln>
                <a:noFill/>
              </a:ln>
              <a:solidFill>
                <a:schemeClr val="bg1"/>
              </a:solidFill>
              <a:effectLst/>
              <a:latin typeface="Arial" charset="0"/>
            </a:endParaRPr>
          </a:p>
        </p:txBody>
      </p:sp>
      <p:sp>
        <p:nvSpPr>
          <p:cNvPr id="28" name="Rectangle 27"/>
          <p:cNvSpPr/>
          <p:nvPr/>
        </p:nvSpPr>
        <p:spPr bwMode="auto">
          <a:xfrm>
            <a:off x="4629660" y="3052112"/>
            <a:ext cx="2063578" cy="1742304"/>
          </a:xfrm>
          <a:prstGeom prst="rect">
            <a:avLst/>
          </a:prstGeom>
          <a:solidFill>
            <a:srgbClr val="4989B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600"/>
              </a:spcBef>
              <a:spcAft>
                <a:spcPct val="0"/>
              </a:spcAft>
              <a:buClrTx/>
              <a:buSzTx/>
              <a:buFontTx/>
              <a:buNone/>
              <a:tabLst/>
            </a:pP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Deployment</a:t>
            </a:r>
            <a:b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b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Tools</a:t>
            </a:r>
          </a:p>
          <a:p>
            <a:pPr marL="0" marR="0" indent="0" algn="ctr" defTabSz="914400" rtl="0" eaLnBrk="1" fontAlgn="base" latinLnBrk="0" hangingPunct="1">
              <a:lnSpc>
                <a:spcPct val="100000"/>
              </a:lnSpc>
              <a:spcBef>
                <a:spcPts val="600"/>
              </a:spcBef>
              <a:spcAft>
                <a:spcPct val="0"/>
              </a:spcAft>
              <a:buClrTx/>
              <a:buSzTx/>
              <a:buFontTx/>
              <a:buNone/>
              <a:tabLst/>
            </a:pPr>
            <a:r>
              <a:rPr lang="en-US" sz="1600" b="0" dirty="0" smtClean="0">
                <a:solidFill>
                  <a:schemeClr val="bg1"/>
                </a:solidFill>
              </a:rPr>
              <a:t>Manage, schedule, secure, run and distribute</a:t>
            </a:r>
            <a:endParaRPr kumimoji="0" lang="en-US" sz="1600" b="0" i="0" u="none" strike="noStrike" cap="none" normalizeH="0" baseline="0" dirty="0" smtClean="0">
              <a:ln>
                <a:noFill/>
              </a:ln>
              <a:solidFill>
                <a:schemeClr val="bg1"/>
              </a:solidFill>
              <a:effectLst/>
              <a:latin typeface="Arial" charset="0"/>
            </a:endParaRPr>
          </a:p>
        </p:txBody>
      </p:sp>
      <p:sp>
        <p:nvSpPr>
          <p:cNvPr id="29" name="Rectangle 28"/>
          <p:cNvSpPr/>
          <p:nvPr/>
        </p:nvSpPr>
        <p:spPr bwMode="auto">
          <a:xfrm>
            <a:off x="6771500" y="3052112"/>
            <a:ext cx="2063578" cy="1742304"/>
          </a:xfrm>
          <a:prstGeom prst="rect">
            <a:avLst/>
          </a:prstGeom>
          <a:solidFill>
            <a:schemeClr val="accent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600"/>
              </a:spcBef>
              <a:spcAft>
                <a:spcPct val="0"/>
              </a:spcAft>
              <a:buClrTx/>
              <a:buSzTx/>
              <a:buFontTx/>
              <a:buNone/>
              <a:tabLst/>
            </a:pP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High-Scale</a:t>
            </a:r>
            <a:b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br>
            <a:r>
              <a:rPr kumimoji="0" lang="en-US" sz="1700" i="1"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rPr>
              <a:t>Distribution</a:t>
            </a:r>
          </a:p>
          <a:p>
            <a:pPr marL="0" marR="0" indent="0" algn="ctr" defTabSz="914400" rtl="0" eaLnBrk="1" fontAlgn="base" latinLnBrk="0" hangingPunct="1">
              <a:lnSpc>
                <a:spcPct val="100000"/>
              </a:lnSpc>
              <a:spcBef>
                <a:spcPts val="600"/>
              </a:spcBef>
              <a:spcAft>
                <a:spcPct val="0"/>
              </a:spcAft>
              <a:buClrTx/>
              <a:buSzTx/>
              <a:buFontTx/>
              <a:buNone/>
              <a:tabLst/>
            </a:pPr>
            <a:r>
              <a:rPr lang="en-US" sz="1600" b="0" dirty="0" smtClean="0">
                <a:solidFill>
                  <a:schemeClr val="bg1"/>
                </a:solidFill>
              </a:rPr>
              <a:t>Load-balanced, </a:t>
            </a:r>
            <a:br>
              <a:rPr lang="en-US" sz="1600" b="0" dirty="0" smtClean="0">
                <a:solidFill>
                  <a:schemeClr val="bg1"/>
                </a:solidFill>
              </a:rPr>
            </a:br>
            <a:r>
              <a:rPr lang="en-US" sz="1600" b="0" dirty="0" smtClean="0">
                <a:solidFill>
                  <a:schemeClr val="bg1"/>
                </a:solidFill>
              </a:rPr>
              <a:t>high availability for 100,000s of users</a:t>
            </a:r>
            <a:endParaRPr kumimoji="0" lang="en-US" sz="1600" b="0" i="0" u="none" strike="noStrike" cap="none" normalizeH="0" baseline="0" dirty="0" smtClean="0">
              <a:ln>
                <a:noFill/>
              </a:ln>
              <a:solidFill>
                <a:schemeClr val="bg1"/>
              </a:solidFill>
              <a:effectLst/>
              <a:latin typeface="Arial" charset="0"/>
            </a:endParaRPr>
          </a:p>
        </p:txBody>
      </p:sp>
      <p:sp>
        <p:nvSpPr>
          <p:cNvPr id="33" name="AutoShape 2"/>
          <p:cNvSpPr>
            <a:spLocks noChangeArrowheads="1"/>
          </p:cNvSpPr>
          <p:nvPr/>
        </p:nvSpPr>
        <p:spPr bwMode="auto">
          <a:xfrm>
            <a:off x="358346" y="2026503"/>
            <a:ext cx="8464378" cy="919301"/>
          </a:xfrm>
          <a:prstGeom prst="leftRightArrow">
            <a:avLst>
              <a:gd name="adj1" fmla="val 64294"/>
              <a:gd name="adj2" fmla="val 42496"/>
            </a:avLst>
          </a:prstGeom>
          <a:gradFill rotWithShape="1">
            <a:gsLst>
              <a:gs pos="0">
                <a:srgbClr val="297B52"/>
              </a:gs>
              <a:gs pos="33000">
                <a:srgbClr val="339966"/>
              </a:gs>
              <a:gs pos="67000">
                <a:srgbClr val="4989B1"/>
              </a:gs>
              <a:gs pos="100000">
                <a:schemeClr val="accent1">
                  <a:lumMod val="75000"/>
                </a:schemeClr>
              </a:gs>
            </a:gsLst>
            <a:lin ang="0" scaled="0"/>
          </a:gradFill>
          <a:ln w="9525">
            <a:noFill/>
            <a:miter lim="800000"/>
            <a:headEnd/>
            <a:tailEnd/>
          </a:ln>
          <a:effectLst>
            <a:outerShdw dist="63500" dir="3187806" algn="ctr" rotWithShape="0">
              <a:schemeClr val="bg2">
                <a:alpha val="50000"/>
              </a:schemeClr>
            </a:outerShdw>
          </a:effectLst>
        </p:spPr>
        <p:txBody>
          <a:bodyPr wrap="none" anchor="ctr"/>
          <a:lstStyle/>
          <a:p>
            <a:pPr>
              <a:tabLst>
                <a:tab pos="914400" algn="ctr"/>
                <a:tab pos="3892550" algn="ctr"/>
                <a:tab pos="6969125" algn="ctr"/>
              </a:tabLst>
            </a:pPr>
            <a:r>
              <a:rPr lang="en-US" sz="1700" dirty="0">
                <a:solidFill>
                  <a:schemeClr val="bg1"/>
                </a:solidFill>
              </a:rPr>
              <a:t>	</a:t>
            </a:r>
            <a:r>
              <a:rPr lang="en-US" sz="1600" b="0" dirty="0" smtClean="0">
                <a:solidFill>
                  <a:schemeClr val="bg1"/>
                </a:solidFill>
              </a:rPr>
              <a:t>Development</a:t>
            </a:r>
            <a:r>
              <a:rPr lang="en-US" sz="1700" dirty="0" smtClean="0">
                <a:solidFill>
                  <a:schemeClr val="bg1"/>
                </a:solidFill>
              </a:rPr>
              <a:t>	</a:t>
            </a:r>
            <a:r>
              <a:rPr lang="en-US" sz="1700" i="1" dirty="0" smtClean="0">
                <a:solidFill>
                  <a:schemeClr val="bg1"/>
                </a:solidFill>
                <a:effectLst>
                  <a:outerShdw blurRad="38100" dist="38100" dir="2700000" algn="tl">
                    <a:srgbClr val="000000">
                      <a:alpha val="43137"/>
                    </a:srgbClr>
                  </a:outerShdw>
                </a:effectLst>
              </a:rPr>
              <a:t>Actuate </a:t>
            </a:r>
            <a:r>
              <a:rPr lang="en-US" sz="1700" b="1" i="1" dirty="0" smtClean="0">
                <a:solidFill>
                  <a:schemeClr val="bg1"/>
                </a:solidFill>
                <a:effectLst>
                  <a:outerShdw blurRad="38100" dist="38100" dir="2700000" algn="tl">
                    <a:srgbClr val="000000">
                      <a:alpha val="43137"/>
                    </a:srgbClr>
                  </a:outerShdw>
                </a:effectLst>
              </a:rPr>
              <a:t>BIRT Extensions</a:t>
            </a:r>
            <a:r>
              <a:rPr lang="en-US" sz="1700" b="1" dirty="0" smtClean="0">
                <a:solidFill>
                  <a:schemeClr val="bg1"/>
                </a:solidFill>
              </a:rPr>
              <a:t>	</a:t>
            </a:r>
            <a:r>
              <a:rPr lang="en-US" sz="1600" b="0" dirty="0" smtClean="0">
                <a:solidFill>
                  <a:schemeClr val="bg1"/>
                </a:solidFill>
              </a:rPr>
              <a:t>Deployment</a:t>
            </a:r>
            <a:r>
              <a:rPr lang="en-US" sz="1700" b="1" dirty="0">
                <a:solidFill>
                  <a:schemeClr val="bg1"/>
                </a:solidFill>
              </a:rPr>
              <a:t>	</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1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1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29"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PR127066-630x945"/>
          <p:cNvPicPr>
            <a:picLocks noChangeAspect="1" noChangeArrowheads="1"/>
          </p:cNvPicPr>
          <p:nvPr/>
        </p:nvPicPr>
        <p:blipFill>
          <a:blip r:embed="rId3" cstate="print"/>
          <a:srcRect/>
          <a:stretch>
            <a:fillRect/>
          </a:stretch>
        </p:blipFill>
        <p:spPr bwMode="auto">
          <a:xfrm>
            <a:off x="5392738" y="1214438"/>
            <a:ext cx="3751262" cy="5638800"/>
          </a:xfrm>
          <a:prstGeom prst="rect">
            <a:avLst/>
          </a:prstGeom>
          <a:noFill/>
          <a:effectLst>
            <a:outerShdw dist="71842" dir="2700000" algn="ctr" rotWithShape="0">
              <a:srgbClr val="808080">
                <a:alpha val="50000"/>
              </a:srgbClr>
            </a:outerShdw>
          </a:effectLst>
        </p:spPr>
      </p:pic>
      <p:sp>
        <p:nvSpPr>
          <p:cNvPr id="16387" name="Rectangle 3"/>
          <p:cNvSpPr>
            <a:spLocks noChangeArrowheads="1"/>
          </p:cNvSpPr>
          <p:nvPr/>
        </p:nvSpPr>
        <p:spPr bwMode="auto">
          <a:xfrm>
            <a:off x="0" y="1679575"/>
            <a:ext cx="9144000" cy="3946525"/>
          </a:xfrm>
          <a:prstGeom prst="rect">
            <a:avLst/>
          </a:prstGeom>
          <a:solidFill>
            <a:srgbClr val="006699">
              <a:alpha val="10001"/>
            </a:srgbClr>
          </a:solidFill>
          <a:ln w="9525">
            <a:noFill/>
            <a:miter lim="800000"/>
            <a:headEnd/>
            <a:tailEnd/>
          </a:ln>
          <a:effectLst/>
        </p:spPr>
        <p:txBody>
          <a:bodyPr wrap="none" anchor="ctr"/>
          <a:lstStyle/>
          <a:p>
            <a:endParaRPr lang="en-US"/>
          </a:p>
        </p:txBody>
      </p:sp>
      <p:sp>
        <p:nvSpPr>
          <p:cNvPr id="16388" name="Rectangle 2"/>
          <p:cNvSpPr>
            <a:spLocks noGrp="1" noChangeArrowheads="1"/>
          </p:cNvSpPr>
          <p:nvPr>
            <p:ph type="title"/>
          </p:nvPr>
        </p:nvSpPr>
        <p:spPr/>
        <p:txBody>
          <a:bodyPr/>
          <a:lstStyle/>
          <a:p>
            <a:r>
              <a:rPr lang="en-US" smtClean="0"/>
              <a:t>Today’s Agenda and Goals</a:t>
            </a:r>
          </a:p>
        </p:txBody>
      </p:sp>
      <p:sp>
        <p:nvSpPr>
          <p:cNvPr id="16389" name="Rectangle 3"/>
          <p:cNvSpPr>
            <a:spLocks noGrp="1" noChangeArrowheads="1"/>
          </p:cNvSpPr>
          <p:nvPr>
            <p:ph type="body" idx="4294967295"/>
          </p:nvPr>
        </p:nvSpPr>
        <p:spPr>
          <a:xfrm>
            <a:off x="209323" y="1979613"/>
            <a:ext cx="4905375" cy="3297237"/>
          </a:xfrm>
        </p:spPr>
        <p:txBody>
          <a:bodyPr/>
          <a:lstStyle/>
          <a:p>
            <a:pPr marL="227013" indent="-227013">
              <a:spcBef>
                <a:spcPct val="25000"/>
              </a:spcBef>
            </a:pPr>
            <a:r>
              <a:rPr lang="en-US" dirty="0" smtClean="0">
                <a:solidFill>
                  <a:schemeClr val="tx1"/>
                </a:solidFill>
              </a:rPr>
              <a:t>Background</a:t>
            </a:r>
          </a:p>
          <a:p>
            <a:pPr marL="227013" indent="-227013">
              <a:spcBef>
                <a:spcPct val="25000"/>
              </a:spcBef>
            </a:pPr>
            <a:r>
              <a:rPr lang="en-US" dirty="0" smtClean="0">
                <a:solidFill>
                  <a:schemeClr val="tx1"/>
                </a:solidFill>
              </a:rPr>
              <a:t>The Emergence of the BIRT Project</a:t>
            </a:r>
          </a:p>
          <a:p>
            <a:pPr marL="227013" indent="-227013">
              <a:spcBef>
                <a:spcPct val="25000"/>
              </a:spcBef>
            </a:pPr>
            <a:r>
              <a:rPr lang="en-US" dirty="0" smtClean="0">
                <a:solidFill>
                  <a:schemeClr val="tx1"/>
                </a:solidFill>
              </a:rPr>
              <a:t>Getting to Know BIRT: Demo</a:t>
            </a:r>
          </a:p>
          <a:p>
            <a:pPr marL="227013" indent="-227013">
              <a:spcBef>
                <a:spcPct val="25000"/>
              </a:spcBef>
            </a:pPr>
            <a:r>
              <a:rPr lang="en-US" dirty="0" smtClean="0">
                <a:solidFill>
                  <a:schemeClr val="tx1"/>
                </a:solidFill>
              </a:rPr>
              <a:t>Architecture and Extensibility</a:t>
            </a:r>
          </a:p>
          <a:p>
            <a:pPr marL="227013" indent="-227013">
              <a:spcBef>
                <a:spcPct val="25000"/>
              </a:spcBef>
            </a:pPr>
            <a:r>
              <a:rPr lang="en-US" dirty="0" smtClean="0">
                <a:solidFill>
                  <a:schemeClr val="tx1"/>
                </a:solidFill>
              </a:rPr>
              <a:t>Market Adoption</a:t>
            </a:r>
          </a:p>
          <a:p>
            <a:pPr marL="227013" indent="-227013">
              <a:spcBef>
                <a:spcPct val="25000"/>
              </a:spcBef>
            </a:pPr>
            <a:r>
              <a:rPr lang="en-US" dirty="0" smtClean="0">
                <a:solidFill>
                  <a:schemeClr val="tx1"/>
                </a:solidFill>
              </a:rPr>
              <a:t>Summary</a:t>
            </a:r>
            <a:endParaRPr lang="en-US"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b="0" i="1" smtClean="0">
                <a:solidFill>
                  <a:srgbClr val="E0E7EC"/>
                </a:solidFill>
              </a:rPr>
              <a:t>Resources</a:t>
            </a:r>
            <a:r>
              <a:rPr lang="en-US" smtClean="0"/>
              <a:t/>
            </a:r>
            <a:br>
              <a:rPr lang="en-US" smtClean="0"/>
            </a:br>
            <a:r>
              <a:rPr lang="en-US" smtClean="0"/>
              <a:t>BIRT Exchange Community Site</a:t>
            </a:r>
          </a:p>
        </p:txBody>
      </p:sp>
      <p:sp>
        <p:nvSpPr>
          <p:cNvPr id="63491" name="Rectangle 4"/>
          <p:cNvSpPr>
            <a:spLocks noChangeArrowheads="1"/>
          </p:cNvSpPr>
          <p:nvPr/>
        </p:nvSpPr>
        <p:spPr bwMode="auto">
          <a:xfrm>
            <a:off x="306388" y="1416050"/>
            <a:ext cx="8486775" cy="1143000"/>
          </a:xfrm>
          <a:prstGeom prst="rect">
            <a:avLst/>
          </a:prstGeom>
          <a:noFill/>
          <a:ln w="9525">
            <a:noFill/>
            <a:miter lim="800000"/>
            <a:headEnd/>
            <a:tailEnd/>
          </a:ln>
        </p:spPr>
        <p:txBody>
          <a:bodyPr/>
          <a:lstStyle/>
          <a:p>
            <a:pPr marL="225425" indent="-225425" eaLnBrk="0" hangingPunct="0">
              <a:lnSpc>
                <a:spcPct val="120000"/>
              </a:lnSpc>
              <a:spcBef>
                <a:spcPct val="20000"/>
              </a:spcBef>
              <a:buClr>
                <a:schemeClr val="tx2"/>
              </a:buClr>
              <a:buSzPct val="105000"/>
            </a:pPr>
            <a:r>
              <a:rPr lang="en-US" sz="2000" b="1">
                <a:solidFill>
                  <a:srgbClr val="0070C0"/>
                </a:solidFill>
              </a:rPr>
              <a:t>Centralized hub for BIRT developers</a:t>
            </a:r>
          </a:p>
          <a:p>
            <a:pPr marL="225425" indent="-225425" eaLnBrk="0" hangingPunct="0">
              <a:spcBef>
                <a:spcPts val="250"/>
              </a:spcBef>
              <a:buClr>
                <a:schemeClr val="tx2"/>
              </a:buClr>
              <a:buSzPct val="105000"/>
              <a:buFontTx/>
              <a:buChar char="•"/>
            </a:pPr>
            <a:r>
              <a:rPr lang="en-US" sz="2000">
                <a:solidFill>
                  <a:srgbClr val="333333"/>
                </a:solidFill>
              </a:rPr>
              <a:t>Access demos, tutorials, tips and techniques, documentation…</a:t>
            </a:r>
          </a:p>
          <a:p>
            <a:pPr marL="225425" indent="-225425" eaLnBrk="0" hangingPunct="0">
              <a:spcBef>
                <a:spcPts val="250"/>
              </a:spcBef>
              <a:buClr>
                <a:schemeClr val="tx2"/>
              </a:buClr>
              <a:buSzPct val="105000"/>
              <a:buFontTx/>
              <a:buChar char="•"/>
            </a:pPr>
            <a:r>
              <a:rPr lang="en-US" sz="2000">
                <a:solidFill>
                  <a:srgbClr val="333333"/>
                </a:solidFill>
              </a:rPr>
              <a:t>Enables developers to be more productive and build applications faster</a:t>
            </a:r>
          </a:p>
          <a:p>
            <a:pPr marL="225425" indent="-225425" eaLnBrk="0" hangingPunct="0">
              <a:spcBef>
                <a:spcPts val="250"/>
              </a:spcBef>
              <a:buClr>
                <a:schemeClr val="tx2"/>
              </a:buClr>
              <a:buSzPct val="105000"/>
              <a:buFontTx/>
              <a:buChar char="•"/>
            </a:pPr>
            <a:r>
              <a:rPr lang="en-US" sz="2000">
                <a:solidFill>
                  <a:srgbClr val="333333"/>
                </a:solidFill>
              </a:rPr>
              <a:t>Marketplace for applications</a:t>
            </a:r>
          </a:p>
        </p:txBody>
      </p:sp>
      <p:sp>
        <p:nvSpPr>
          <p:cNvPr id="63492" name="Text Box 5"/>
          <p:cNvSpPr txBox="1">
            <a:spLocks noChangeArrowheads="1"/>
          </p:cNvSpPr>
          <p:nvPr/>
        </p:nvSpPr>
        <p:spPr bwMode="auto">
          <a:xfrm>
            <a:off x="5932488" y="3030538"/>
            <a:ext cx="2559050" cy="3514725"/>
          </a:xfrm>
          <a:prstGeom prst="rect">
            <a:avLst/>
          </a:prstGeom>
          <a:noFill/>
          <a:ln w="9525">
            <a:noFill/>
            <a:miter lim="800000"/>
            <a:headEnd/>
            <a:tailEnd/>
          </a:ln>
        </p:spPr>
        <p:txBody>
          <a:bodyPr>
            <a:spAutoFit/>
          </a:bodyPr>
          <a:lstStyle/>
          <a:p>
            <a:pPr marL="234950" indent="-234950">
              <a:spcBef>
                <a:spcPct val="15000"/>
              </a:spcBef>
              <a:buClr>
                <a:schemeClr val="tx2"/>
              </a:buClr>
              <a:buSzPct val="105000"/>
            </a:pPr>
            <a:r>
              <a:rPr lang="en-US" sz="1700" b="1" i="1">
                <a:solidFill>
                  <a:srgbClr val="0070C0"/>
                </a:solidFill>
                <a:cs typeface="Arial" charset="0"/>
              </a:rPr>
              <a:t>Explore</a:t>
            </a:r>
          </a:p>
          <a:p>
            <a:pPr marL="234950" indent="-234950">
              <a:spcBef>
                <a:spcPts val="100"/>
              </a:spcBef>
              <a:buClr>
                <a:schemeClr val="tx2"/>
              </a:buClr>
              <a:buSzPct val="105000"/>
              <a:buFontTx/>
              <a:buChar char="•"/>
            </a:pPr>
            <a:r>
              <a:rPr lang="en-US" sz="1700">
                <a:solidFill>
                  <a:srgbClr val="4D4D4D"/>
                </a:solidFill>
                <a:cs typeface="Arial" charset="0"/>
              </a:rPr>
              <a:t>Search/sort</a:t>
            </a:r>
          </a:p>
          <a:p>
            <a:pPr marL="234950" indent="-234950">
              <a:spcBef>
                <a:spcPts val="100"/>
              </a:spcBef>
              <a:buClr>
                <a:schemeClr val="tx2"/>
              </a:buClr>
              <a:buSzPct val="105000"/>
              <a:buFontTx/>
              <a:buChar char="•"/>
            </a:pPr>
            <a:r>
              <a:rPr lang="en-US" sz="1700">
                <a:solidFill>
                  <a:srgbClr val="4D4D4D"/>
                </a:solidFill>
                <a:cs typeface="Arial" charset="0"/>
              </a:rPr>
              <a:t>Rate, comment</a:t>
            </a:r>
          </a:p>
          <a:p>
            <a:pPr marL="234950" indent="-234950">
              <a:spcBef>
                <a:spcPts val="100"/>
              </a:spcBef>
              <a:buClr>
                <a:schemeClr val="tx2"/>
              </a:buClr>
              <a:buSzPct val="105000"/>
              <a:buFontTx/>
              <a:buChar char="•"/>
            </a:pPr>
            <a:r>
              <a:rPr lang="en-US" sz="1700">
                <a:solidFill>
                  <a:srgbClr val="4D4D4D"/>
                </a:solidFill>
                <a:cs typeface="Arial" charset="0"/>
              </a:rPr>
              <a:t>Forums</a:t>
            </a:r>
          </a:p>
          <a:p>
            <a:pPr marL="234950" indent="-234950">
              <a:spcBef>
                <a:spcPts val="800"/>
              </a:spcBef>
              <a:buClr>
                <a:schemeClr val="tx2"/>
              </a:buClr>
              <a:buSzPct val="105000"/>
            </a:pPr>
            <a:r>
              <a:rPr lang="en-US" sz="1700" b="1" i="1">
                <a:solidFill>
                  <a:srgbClr val="0070C0"/>
                </a:solidFill>
                <a:cs typeface="Arial" charset="0"/>
              </a:rPr>
              <a:t>Download</a:t>
            </a:r>
          </a:p>
          <a:p>
            <a:pPr marL="234950" indent="-234950">
              <a:spcBef>
                <a:spcPts val="100"/>
              </a:spcBef>
              <a:buClr>
                <a:schemeClr val="tx2"/>
              </a:buClr>
              <a:buSzPct val="105000"/>
              <a:buFontTx/>
              <a:buChar char="•"/>
            </a:pPr>
            <a:r>
              <a:rPr lang="en-US" sz="1700">
                <a:solidFill>
                  <a:srgbClr val="4D4D4D"/>
                </a:solidFill>
                <a:cs typeface="Arial" charset="0"/>
              </a:rPr>
              <a:t>Documentation</a:t>
            </a:r>
          </a:p>
          <a:p>
            <a:pPr marL="234950" indent="-234950">
              <a:spcBef>
                <a:spcPts val="100"/>
              </a:spcBef>
              <a:buClr>
                <a:schemeClr val="tx2"/>
              </a:buClr>
              <a:buSzPct val="105000"/>
              <a:buFontTx/>
              <a:buChar char="•"/>
            </a:pPr>
            <a:r>
              <a:rPr lang="en-US" sz="1700">
                <a:solidFill>
                  <a:srgbClr val="4D4D4D"/>
                </a:solidFill>
                <a:cs typeface="Arial" charset="0"/>
              </a:rPr>
              <a:t>Software</a:t>
            </a:r>
          </a:p>
          <a:p>
            <a:pPr marL="234950" indent="-234950">
              <a:spcBef>
                <a:spcPts val="100"/>
              </a:spcBef>
              <a:buClr>
                <a:schemeClr val="tx2"/>
              </a:buClr>
              <a:buSzPct val="105000"/>
              <a:buFontTx/>
              <a:buChar char="•"/>
            </a:pPr>
            <a:r>
              <a:rPr lang="en-US" sz="1700">
                <a:solidFill>
                  <a:srgbClr val="4D4D4D"/>
                </a:solidFill>
                <a:cs typeface="Arial" charset="0"/>
              </a:rPr>
              <a:t>Examples</a:t>
            </a:r>
          </a:p>
          <a:p>
            <a:pPr marL="234950" indent="-234950">
              <a:spcBef>
                <a:spcPts val="800"/>
              </a:spcBef>
              <a:buClr>
                <a:schemeClr val="tx2"/>
              </a:buClr>
              <a:buSzPct val="105000"/>
            </a:pPr>
            <a:r>
              <a:rPr lang="en-US" sz="1700" b="1" i="1">
                <a:solidFill>
                  <a:srgbClr val="0070C0"/>
                </a:solidFill>
                <a:cs typeface="Arial" charset="0"/>
              </a:rPr>
              <a:t>Contribute</a:t>
            </a:r>
          </a:p>
          <a:p>
            <a:pPr marL="234950" indent="-234950">
              <a:spcBef>
                <a:spcPts val="100"/>
              </a:spcBef>
              <a:buClr>
                <a:schemeClr val="tx2"/>
              </a:buClr>
              <a:buSzPct val="105000"/>
              <a:buFontTx/>
              <a:buChar char="•"/>
            </a:pPr>
            <a:r>
              <a:rPr lang="en-US" sz="1700">
                <a:solidFill>
                  <a:srgbClr val="4D4D4D"/>
                </a:solidFill>
                <a:cs typeface="Arial" charset="0"/>
              </a:rPr>
              <a:t>BIRT designs, code</a:t>
            </a:r>
          </a:p>
          <a:p>
            <a:pPr marL="234950" indent="-234950">
              <a:spcBef>
                <a:spcPts val="100"/>
              </a:spcBef>
              <a:buClr>
                <a:schemeClr val="tx2"/>
              </a:buClr>
              <a:buSzPct val="105000"/>
              <a:buFontTx/>
              <a:buChar char="•"/>
            </a:pPr>
            <a:r>
              <a:rPr lang="en-US" sz="1700">
                <a:solidFill>
                  <a:srgbClr val="4D4D4D"/>
                </a:solidFill>
                <a:cs typeface="Arial" charset="0"/>
              </a:rPr>
              <a:t>Technical tips</a:t>
            </a:r>
          </a:p>
          <a:p>
            <a:pPr marL="234950" indent="-234950">
              <a:spcBef>
                <a:spcPts val="100"/>
              </a:spcBef>
              <a:buClr>
                <a:schemeClr val="tx2"/>
              </a:buClr>
              <a:buSzPct val="105000"/>
              <a:buFontTx/>
              <a:buChar char="•"/>
            </a:pPr>
            <a:r>
              <a:rPr lang="en-US" sz="1700">
                <a:solidFill>
                  <a:srgbClr val="4D4D4D"/>
                </a:solidFill>
                <a:cs typeface="Arial" charset="0"/>
              </a:rPr>
              <a:t>Applications</a:t>
            </a:r>
          </a:p>
        </p:txBody>
      </p:sp>
      <p:sp>
        <p:nvSpPr>
          <p:cNvPr id="63493" name="Rectangle 6"/>
          <p:cNvSpPr>
            <a:spLocks noChangeArrowheads="1"/>
          </p:cNvSpPr>
          <p:nvPr/>
        </p:nvSpPr>
        <p:spPr bwMode="auto">
          <a:xfrm>
            <a:off x="1554163" y="6126163"/>
            <a:ext cx="3098800" cy="396875"/>
          </a:xfrm>
          <a:prstGeom prst="rect">
            <a:avLst/>
          </a:prstGeom>
          <a:noFill/>
          <a:ln w="9525" algn="ctr">
            <a:noFill/>
            <a:miter lim="800000"/>
            <a:headEnd/>
            <a:tailEnd/>
          </a:ln>
          <a:effectLst>
            <a:prstShdw prst="shdw17" dist="17961" dir="2700000">
              <a:srgbClr val="737373"/>
            </a:prstShdw>
          </a:effectLst>
        </p:spPr>
        <p:txBody>
          <a:bodyPr wrap="none" lIns="90000" tIns="46800" rIns="90000" bIns="46800">
            <a:spAutoFit/>
          </a:bodyPr>
          <a:lstStyle/>
          <a:p>
            <a:pPr>
              <a:spcBef>
                <a:spcPct val="50000"/>
              </a:spcBef>
            </a:pPr>
            <a:r>
              <a:rPr lang="en-US" sz="2000" b="1" i="1">
                <a:solidFill>
                  <a:srgbClr val="4D4D4D"/>
                </a:solidFill>
                <a:cs typeface="Arial" charset="0"/>
              </a:rPr>
              <a:t>www.birt-exchange.com</a:t>
            </a:r>
          </a:p>
        </p:txBody>
      </p:sp>
      <p:pic>
        <p:nvPicPr>
          <p:cNvPr id="7" name="Picture 6" descr="bex.png"/>
          <p:cNvPicPr>
            <a:picLocks noChangeAspect="1"/>
          </p:cNvPicPr>
          <p:nvPr/>
        </p:nvPicPr>
        <p:blipFill>
          <a:blip r:embed="rId2" cstate="print"/>
          <a:stretch>
            <a:fillRect/>
          </a:stretch>
        </p:blipFill>
        <p:spPr>
          <a:xfrm>
            <a:off x="834013" y="3114989"/>
            <a:ext cx="4162702" cy="2938119"/>
          </a:xfrm>
          <a:prstGeom prst="rect">
            <a:avLst/>
          </a:prstGeom>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p:txBody>
          <a:bodyPr/>
          <a:lstStyle/>
          <a:p>
            <a:r>
              <a:rPr lang="en-US" smtClean="0"/>
              <a:t>Summary</a:t>
            </a:r>
          </a:p>
        </p:txBody>
      </p:sp>
      <p:sp>
        <p:nvSpPr>
          <p:cNvPr id="58371" name="Text Box 7"/>
          <p:cNvSpPr txBox="1">
            <a:spLocks noChangeArrowheads="1"/>
          </p:cNvSpPr>
          <p:nvPr/>
        </p:nvSpPr>
        <p:spPr bwMode="auto">
          <a:xfrm>
            <a:off x="327025" y="2420938"/>
            <a:ext cx="4830763" cy="3600450"/>
          </a:xfrm>
          <a:prstGeom prst="rect">
            <a:avLst/>
          </a:prstGeom>
          <a:noFill/>
          <a:ln w="9525" algn="ctr">
            <a:noFill/>
            <a:miter lim="800000"/>
            <a:headEnd/>
            <a:tailEnd/>
          </a:ln>
          <a:effectLst>
            <a:prstShdw prst="shdw17" dist="17961" dir="2700000">
              <a:srgbClr val="737373"/>
            </a:prstShdw>
          </a:effectLst>
        </p:spPr>
        <p:txBody>
          <a:bodyPr lIns="90000" tIns="46800" rIns="90000" bIns="46800">
            <a:spAutoFit/>
          </a:bodyPr>
          <a:lstStyle/>
          <a:p>
            <a:pPr marL="171450" indent="-171450">
              <a:spcBef>
                <a:spcPct val="30000"/>
              </a:spcBef>
              <a:buClr>
                <a:schemeClr val="tx2"/>
              </a:buClr>
              <a:buFontTx/>
              <a:buChar char="•"/>
            </a:pPr>
            <a:r>
              <a:rPr lang="en-US" sz="2000" dirty="0"/>
              <a:t>Top-level open source Eclipse project</a:t>
            </a:r>
          </a:p>
          <a:p>
            <a:pPr marL="171450" indent="-171450">
              <a:spcBef>
                <a:spcPct val="30000"/>
              </a:spcBef>
              <a:buClr>
                <a:schemeClr val="tx2"/>
              </a:buClr>
              <a:buFontTx/>
              <a:buChar char="•"/>
            </a:pPr>
            <a:r>
              <a:rPr lang="en-US" sz="2000" dirty="0"/>
              <a:t>Free with commercial friendly license</a:t>
            </a:r>
          </a:p>
          <a:p>
            <a:pPr marL="171450" indent="-171450">
              <a:spcBef>
                <a:spcPct val="30000"/>
              </a:spcBef>
              <a:buClr>
                <a:schemeClr val="tx2"/>
              </a:buClr>
              <a:buFontTx/>
              <a:buChar char="•"/>
            </a:pPr>
            <a:r>
              <a:rPr lang="en-US" sz="2000" dirty="0">
                <a:cs typeface="Arial" charset="0"/>
              </a:rPr>
              <a:t>Powerful, extensible data visualization technology</a:t>
            </a:r>
          </a:p>
          <a:p>
            <a:pPr marL="171450" indent="-171450">
              <a:spcBef>
                <a:spcPct val="30000"/>
              </a:spcBef>
              <a:buClr>
                <a:schemeClr val="tx2"/>
              </a:buClr>
              <a:buFontTx/>
              <a:buChar char="•"/>
            </a:pPr>
            <a:r>
              <a:rPr lang="en-US" sz="2000" dirty="0">
                <a:cs typeface="Arial" charset="0"/>
              </a:rPr>
              <a:t>Easy-to-use, web-centric design metaphor</a:t>
            </a:r>
          </a:p>
          <a:p>
            <a:pPr marL="171450" indent="-171450">
              <a:spcBef>
                <a:spcPct val="30000"/>
              </a:spcBef>
              <a:buClr>
                <a:schemeClr val="tx2"/>
              </a:buClr>
              <a:buFontTx/>
              <a:buChar char="•"/>
            </a:pPr>
            <a:r>
              <a:rPr lang="en-US" sz="2000" dirty="0">
                <a:cs typeface="Arial" charset="0"/>
              </a:rPr>
              <a:t>Very active community with more than </a:t>
            </a:r>
            <a:r>
              <a:rPr lang="en-US" sz="2000" dirty="0" smtClean="0">
                <a:cs typeface="Arial" charset="0"/>
              </a:rPr>
              <a:t>10 </a:t>
            </a:r>
            <a:r>
              <a:rPr lang="en-US" sz="2000" dirty="0">
                <a:cs typeface="Arial" charset="0"/>
              </a:rPr>
              <a:t>million downloads</a:t>
            </a:r>
          </a:p>
          <a:p>
            <a:pPr marL="171450" indent="-171450">
              <a:spcBef>
                <a:spcPct val="30000"/>
              </a:spcBef>
              <a:buClr>
                <a:schemeClr val="tx2"/>
              </a:buClr>
              <a:buFontTx/>
              <a:buChar char="•"/>
            </a:pPr>
            <a:r>
              <a:rPr lang="en-US" sz="2000" dirty="0">
                <a:cs typeface="Arial" charset="0"/>
              </a:rPr>
              <a:t>Actuate extends and complements BIRT with value-added technology</a:t>
            </a:r>
          </a:p>
        </p:txBody>
      </p:sp>
      <p:pic>
        <p:nvPicPr>
          <p:cNvPr id="58372" name="Picture 12" descr="KS119574-945x630"/>
          <p:cNvPicPr>
            <a:picLocks noChangeAspect="1" noChangeArrowheads="1"/>
          </p:cNvPicPr>
          <p:nvPr/>
        </p:nvPicPr>
        <p:blipFill>
          <a:blip r:embed="rId2" cstate="print"/>
          <a:srcRect/>
          <a:stretch>
            <a:fillRect/>
          </a:stretch>
        </p:blipFill>
        <p:spPr bwMode="auto">
          <a:xfrm>
            <a:off x="5391150" y="1212850"/>
            <a:ext cx="3752850" cy="5626100"/>
          </a:xfrm>
          <a:prstGeom prst="rect">
            <a:avLst/>
          </a:prstGeom>
          <a:noFill/>
          <a:ln w="9525">
            <a:noFill/>
            <a:miter lim="800000"/>
            <a:headEnd/>
            <a:tailEnd/>
          </a:ln>
        </p:spPr>
      </p:pic>
      <p:sp>
        <p:nvSpPr>
          <p:cNvPr id="236559" name="Rectangle 6"/>
          <p:cNvSpPr>
            <a:spLocks noChangeArrowheads="1"/>
          </p:cNvSpPr>
          <p:nvPr/>
        </p:nvSpPr>
        <p:spPr bwMode="auto">
          <a:xfrm>
            <a:off x="0" y="1577975"/>
            <a:ext cx="9144000" cy="615950"/>
          </a:xfrm>
          <a:prstGeom prst="rect">
            <a:avLst/>
          </a:prstGeom>
          <a:solidFill>
            <a:srgbClr val="CDD9E2">
              <a:alpha val="89999"/>
            </a:srgbClr>
          </a:solidFill>
          <a:ln w="9525">
            <a:noFill/>
            <a:miter lim="800000"/>
            <a:headEnd/>
            <a:tailEnd/>
          </a:ln>
        </p:spPr>
        <p:txBody>
          <a:bodyPr wrap="none" anchor="ctr"/>
          <a:lstStyle/>
          <a:p>
            <a:pPr algn="ctr"/>
            <a:r>
              <a:rPr lang="en-US" sz="2000" b="1" i="1">
                <a:solidFill>
                  <a:srgbClr val="333333"/>
                </a:solidFill>
              </a:rPr>
              <a:t>A New Generation of Data Visualization Technology</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4884966-2251x1501"/>
          <p:cNvPicPr>
            <a:picLocks noChangeAspect="1" noChangeArrowheads="1"/>
          </p:cNvPicPr>
          <p:nvPr/>
        </p:nvPicPr>
        <p:blipFill>
          <a:blip r:embed="rId3" cstate="print"/>
          <a:srcRect t="5316"/>
          <a:stretch>
            <a:fillRect/>
          </a:stretch>
        </p:blipFill>
        <p:spPr bwMode="auto">
          <a:xfrm>
            <a:off x="5181600" y="1216025"/>
            <a:ext cx="3962400" cy="5648325"/>
          </a:xfrm>
          <a:prstGeom prst="rect">
            <a:avLst/>
          </a:prstGeom>
          <a:noFill/>
        </p:spPr>
      </p:pic>
      <p:sp>
        <p:nvSpPr>
          <p:cNvPr id="59395" name="Rectangle 6"/>
          <p:cNvSpPr>
            <a:spLocks noChangeArrowheads="1"/>
          </p:cNvSpPr>
          <p:nvPr/>
        </p:nvSpPr>
        <p:spPr bwMode="auto">
          <a:xfrm>
            <a:off x="0" y="2043113"/>
            <a:ext cx="9144000" cy="2405062"/>
          </a:xfrm>
          <a:prstGeom prst="rect">
            <a:avLst/>
          </a:prstGeom>
          <a:solidFill>
            <a:srgbClr val="006699">
              <a:alpha val="10001"/>
            </a:srgbClr>
          </a:solidFill>
          <a:ln w="9525">
            <a:noFill/>
            <a:miter lim="800000"/>
            <a:headEnd/>
            <a:tailEnd/>
          </a:ln>
        </p:spPr>
        <p:txBody>
          <a:bodyPr wrap="none" anchor="ctr"/>
          <a:lstStyle/>
          <a:p>
            <a:pPr algn="ctr"/>
            <a:endParaRPr lang="en-US"/>
          </a:p>
        </p:txBody>
      </p:sp>
      <p:sp>
        <p:nvSpPr>
          <p:cNvPr id="59396" name="Rectangle 3"/>
          <p:cNvSpPr>
            <a:spLocks noGrp="1" noChangeArrowheads="1"/>
          </p:cNvSpPr>
          <p:nvPr>
            <p:ph type="subTitle" idx="4294967295"/>
          </p:nvPr>
        </p:nvSpPr>
        <p:spPr>
          <a:xfrm>
            <a:off x="379413" y="5043488"/>
            <a:ext cx="4638675" cy="966787"/>
          </a:xfrm>
        </p:spPr>
        <p:txBody>
          <a:bodyPr tIns="0" bIns="0"/>
          <a:lstStyle/>
          <a:p>
            <a:pPr marL="0" indent="0">
              <a:lnSpc>
                <a:spcPct val="80000"/>
              </a:lnSpc>
              <a:spcBef>
                <a:spcPct val="40000"/>
              </a:spcBef>
              <a:buFontTx/>
              <a:buNone/>
            </a:pPr>
            <a:r>
              <a:rPr lang="en-US" sz="4800" b="1" i="1" smtClean="0">
                <a:solidFill>
                  <a:srgbClr val="C0C0C0"/>
                </a:solidFill>
              </a:rPr>
              <a:t>Q &amp; A</a:t>
            </a:r>
          </a:p>
        </p:txBody>
      </p:sp>
      <p:sp>
        <p:nvSpPr>
          <p:cNvPr id="59397" name="Rectangle 4"/>
          <p:cNvSpPr>
            <a:spLocks noGrp="1" noChangeArrowheads="1"/>
          </p:cNvSpPr>
          <p:nvPr>
            <p:ph type="ctrTitle" idx="4294967295"/>
          </p:nvPr>
        </p:nvSpPr>
        <p:spPr>
          <a:xfrm>
            <a:off x="381000" y="2482850"/>
            <a:ext cx="4924425" cy="1293813"/>
          </a:xfrm>
        </p:spPr>
        <p:txBody>
          <a:bodyPr tIns="0" bIns="0" anchor="t"/>
          <a:lstStyle/>
          <a:p>
            <a:pPr>
              <a:spcBef>
                <a:spcPct val="50000"/>
              </a:spcBef>
            </a:pPr>
            <a:r>
              <a:rPr lang="en-US" sz="2500" i="1" smtClean="0">
                <a:solidFill>
                  <a:schemeClr val="tx2"/>
                </a:solidFill>
              </a:rPr>
              <a:t>Who is BIRT?</a:t>
            </a:r>
            <a:br>
              <a:rPr lang="en-US" sz="2500" i="1" smtClean="0">
                <a:solidFill>
                  <a:schemeClr val="tx2"/>
                </a:solidFill>
              </a:rPr>
            </a:br>
            <a:r>
              <a:rPr lang="en-US" sz="2300" b="0" i="1" smtClean="0">
                <a:solidFill>
                  <a:schemeClr val="tx1"/>
                </a:solidFill>
              </a:rPr>
              <a:t>Solving Your Data </a:t>
            </a:r>
            <a:br>
              <a:rPr lang="en-US" sz="2300" b="0" i="1" smtClean="0">
                <a:solidFill>
                  <a:schemeClr val="tx1"/>
                </a:solidFill>
              </a:rPr>
            </a:br>
            <a:r>
              <a:rPr lang="en-US" sz="2300" b="0" i="1" smtClean="0">
                <a:solidFill>
                  <a:schemeClr val="tx1"/>
                </a:solidFill>
              </a:rPr>
              <a:t>Visualization Needs with </a:t>
            </a:r>
            <a:br>
              <a:rPr lang="en-US" sz="2300" b="0" i="1" smtClean="0">
                <a:solidFill>
                  <a:schemeClr val="tx1"/>
                </a:solidFill>
              </a:rPr>
            </a:br>
            <a:r>
              <a:rPr lang="en-US" sz="2300" b="0" i="1" smtClean="0">
                <a:solidFill>
                  <a:schemeClr val="tx1"/>
                </a:solidFill>
              </a:rPr>
              <a:t>Open Source</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Business Intelligence and Reporting</a:t>
            </a:r>
          </a:p>
        </p:txBody>
      </p:sp>
      <p:sp>
        <p:nvSpPr>
          <p:cNvPr id="17411" name="Rectangle 3"/>
          <p:cNvSpPr>
            <a:spLocks noGrp="1" noChangeArrowheads="1"/>
          </p:cNvSpPr>
          <p:nvPr>
            <p:ph type="body" sz="half" idx="4294967295"/>
          </p:nvPr>
        </p:nvSpPr>
        <p:spPr>
          <a:xfrm>
            <a:off x="4069276" y="1663700"/>
            <a:ext cx="4832350" cy="4914900"/>
          </a:xfrm>
        </p:spPr>
        <p:txBody>
          <a:bodyPr/>
          <a:lstStyle/>
          <a:p>
            <a:pPr marL="0" indent="0">
              <a:buFontTx/>
              <a:buNone/>
            </a:pPr>
            <a:r>
              <a:rPr lang="en-US" sz="2000" dirty="0" smtClean="0"/>
              <a:t>Most applications have some type of data visualization need…</a:t>
            </a:r>
          </a:p>
          <a:p>
            <a:pPr marL="0" indent="0">
              <a:spcBef>
                <a:spcPct val="75000"/>
              </a:spcBef>
              <a:buFontTx/>
              <a:buNone/>
            </a:pPr>
            <a:r>
              <a:rPr lang="en-US" sz="2000" dirty="0" smtClean="0"/>
              <a:t>And the simple problems are easy, but…</a:t>
            </a:r>
          </a:p>
          <a:p>
            <a:pPr marL="0" indent="0">
              <a:spcBef>
                <a:spcPct val="75000"/>
              </a:spcBef>
              <a:buFontTx/>
              <a:buNone/>
            </a:pPr>
            <a:r>
              <a:rPr lang="en-US" sz="2000" dirty="0" smtClean="0"/>
              <a:t>Real-world data visualization is challenging…</a:t>
            </a:r>
          </a:p>
          <a:p>
            <a:pPr marL="457200" lvl="1" indent="-228600">
              <a:spcBef>
                <a:spcPct val="75000"/>
              </a:spcBef>
            </a:pPr>
            <a:r>
              <a:rPr lang="en-US" sz="2000" i="1" dirty="0" smtClean="0"/>
              <a:t>Gather the data</a:t>
            </a:r>
          </a:p>
          <a:p>
            <a:pPr marL="457200" lvl="1" indent="-228600"/>
            <a:r>
              <a:rPr lang="en-US" sz="2000" i="1" dirty="0" smtClean="0"/>
              <a:t>Perform calculations, sort, group, aggregate, total…</a:t>
            </a:r>
          </a:p>
          <a:p>
            <a:pPr marL="457200" lvl="1" indent="-228600"/>
            <a:r>
              <a:rPr lang="en-US" sz="2000" i="1" dirty="0" smtClean="0"/>
              <a:t>Present information professionally</a:t>
            </a:r>
          </a:p>
          <a:p>
            <a:pPr marL="0" indent="0">
              <a:spcBef>
                <a:spcPct val="75000"/>
              </a:spcBef>
              <a:buFontTx/>
              <a:buNone/>
            </a:pPr>
            <a:r>
              <a:rPr lang="en-US" sz="2000" dirty="0" smtClean="0"/>
              <a:t>…and meeting user demand is crucial to the success of an application</a:t>
            </a:r>
          </a:p>
        </p:txBody>
      </p:sp>
      <p:pic>
        <p:nvPicPr>
          <p:cNvPr id="17412" name="Picture 4" descr="Grid Users Blue"/>
          <p:cNvPicPr>
            <a:picLocks noChangeAspect="1" noChangeArrowheads="1"/>
          </p:cNvPicPr>
          <p:nvPr/>
        </p:nvPicPr>
        <p:blipFill>
          <a:blip r:embed="rId3" cstate="print"/>
          <a:srcRect/>
          <a:stretch>
            <a:fillRect/>
          </a:stretch>
        </p:blipFill>
        <p:spPr bwMode="auto">
          <a:xfrm>
            <a:off x="0" y="1214438"/>
            <a:ext cx="3778250" cy="5648325"/>
          </a:xfrm>
          <a:prstGeom prst="rect">
            <a:avLst/>
          </a:prstGeom>
          <a:noFill/>
        </p:spPr>
      </p:pic>
      <p:sp>
        <p:nvSpPr>
          <p:cNvPr id="17413" name="Rectangle 5"/>
          <p:cNvSpPr>
            <a:spLocks noChangeArrowheads="1"/>
          </p:cNvSpPr>
          <p:nvPr/>
        </p:nvSpPr>
        <p:spPr bwMode="auto">
          <a:xfrm>
            <a:off x="0" y="1211263"/>
            <a:ext cx="3756025" cy="5646737"/>
          </a:xfrm>
          <a:prstGeom prst="rect">
            <a:avLst/>
          </a:prstGeom>
          <a:solidFill>
            <a:schemeClr val="folHlink">
              <a:alpha val="20000"/>
            </a:schemeClr>
          </a:solidFill>
          <a:ln w="9525">
            <a:noFill/>
            <a:miter lim="800000"/>
            <a:headEnd/>
            <a:tailEnd/>
          </a:ln>
          <a:effectLst/>
        </p:spPr>
        <p:txBody>
          <a:bodyPr wrap="none" anchor="ctr"/>
          <a:lstStyle/>
          <a:p>
            <a:endParaRPr lang="en-US"/>
          </a:p>
        </p:txBody>
      </p:sp>
      <p:sp>
        <p:nvSpPr>
          <p:cNvPr id="17414" name="Text Box 6"/>
          <p:cNvSpPr txBox="1">
            <a:spLocks noChangeArrowheads="1"/>
          </p:cNvSpPr>
          <p:nvPr/>
        </p:nvSpPr>
        <p:spPr bwMode="auto">
          <a:xfrm>
            <a:off x="1579563" y="1416050"/>
            <a:ext cx="1693862" cy="420688"/>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Account</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Transaction Histories</a:t>
            </a:r>
          </a:p>
        </p:txBody>
      </p:sp>
      <p:sp>
        <p:nvSpPr>
          <p:cNvPr id="17415" name="Text Box 7"/>
          <p:cNvSpPr txBox="1">
            <a:spLocks noChangeArrowheads="1"/>
          </p:cNvSpPr>
          <p:nvPr/>
        </p:nvSpPr>
        <p:spPr bwMode="auto">
          <a:xfrm>
            <a:off x="2532063" y="2092325"/>
            <a:ext cx="946150" cy="419100"/>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Sales</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 Commision</a:t>
            </a:r>
          </a:p>
        </p:txBody>
      </p:sp>
      <p:sp>
        <p:nvSpPr>
          <p:cNvPr id="17416" name="Text Box 8"/>
          <p:cNvSpPr txBox="1">
            <a:spLocks noChangeArrowheads="1"/>
          </p:cNvSpPr>
          <p:nvPr/>
        </p:nvSpPr>
        <p:spPr bwMode="auto">
          <a:xfrm>
            <a:off x="2195513" y="4491038"/>
            <a:ext cx="1012825" cy="619125"/>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Assets</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Under</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Management</a:t>
            </a:r>
          </a:p>
        </p:txBody>
      </p:sp>
      <p:sp>
        <p:nvSpPr>
          <p:cNvPr id="17417" name="Text Box 9"/>
          <p:cNvSpPr txBox="1">
            <a:spLocks noChangeArrowheads="1"/>
          </p:cNvSpPr>
          <p:nvPr/>
        </p:nvSpPr>
        <p:spPr bwMode="auto">
          <a:xfrm>
            <a:off x="274638" y="2092325"/>
            <a:ext cx="688975" cy="419100"/>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Budget</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Variance</a:t>
            </a:r>
          </a:p>
        </p:txBody>
      </p:sp>
      <p:sp>
        <p:nvSpPr>
          <p:cNvPr id="17418" name="Text Box 10"/>
          <p:cNvSpPr txBox="1">
            <a:spLocks noChangeArrowheads="1"/>
          </p:cNvSpPr>
          <p:nvPr/>
        </p:nvSpPr>
        <p:spPr bwMode="auto">
          <a:xfrm>
            <a:off x="558800" y="2759075"/>
            <a:ext cx="892175" cy="619125"/>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Online and</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Printed </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Statements</a:t>
            </a:r>
          </a:p>
        </p:txBody>
      </p:sp>
      <p:sp>
        <p:nvSpPr>
          <p:cNvPr id="17419" name="Text Box 11"/>
          <p:cNvSpPr txBox="1">
            <a:spLocks noChangeArrowheads="1"/>
          </p:cNvSpPr>
          <p:nvPr/>
        </p:nvSpPr>
        <p:spPr bwMode="auto">
          <a:xfrm>
            <a:off x="795338" y="4479925"/>
            <a:ext cx="838200" cy="619125"/>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Network</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Outage</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Frequency</a:t>
            </a:r>
          </a:p>
        </p:txBody>
      </p:sp>
      <p:sp>
        <p:nvSpPr>
          <p:cNvPr id="17420" name="Text Box 12"/>
          <p:cNvSpPr txBox="1">
            <a:spLocks noChangeArrowheads="1"/>
          </p:cNvSpPr>
          <p:nvPr/>
        </p:nvSpPr>
        <p:spPr bwMode="auto">
          <a:xfrm>
            <a:off x="1711325" y="5172075"/>
            <a:ext cx="460375" cy="420688"/>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Utility</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Bills</a:t>
            </a:r>
          </a:p>
        </p:txBody>
      </p:sp>
      <p:sp>
        <p:nvSpPr>
          <p:cNvPr id="17421" name="Text Box 13"/>
          <p:cNvSpPr txBox="1">
            <a:spLocks noChangeArrowheads="1"/>
          </p:cNvSpPr>
          <p:nvPr/>
        </p:nvSpPr>
        <p:spPr bwMode="auto">
          <a:xfrm>
            <a:off x="319088" y="5341938"/>
            <a:ext cx="1158875" cy="619125"/>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Deviation from</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Service Level</a:t>
            </a:r>
          </a:p>
          <a:p>
            <a:pPr algn="ctr" eaLnBrk="0" hangingPunct="0"/>
            <a:r>
              <a:rPr lang="en-US" sz="1300" b="1">
                <a:solidFill>
                  <a:schemeClr val="bg1"/>
                </a:solidFill>
                <a:ea typeface="Geneva" pitchFamily="82" charset="-128"/>
                <a:cs typeface="Arial" charset="0"/>
              </a:rPr>
              <a:t>Objectives</a:t>
            </a:r>
          </a:p>
        </p:txBody>
      </p:sp>
      <p:sp>
        <p:nvSpPr>
          <p:cNvPr id="17422" name="Text Box 14"/>
          <p:cNvSpPr txBox="1">
            <a:spLocks noChangeArrowheads="1"/>
          </p:cNvSpPr>
          <p:nvPr/>
        </p:nvSpPr>
        <p:spPr bwMode="auto">
          <a:xfrm>
            <a:off x="530225" y="6161088"/>
            <a:ext cx="1084263" cy="420687"/>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Sales</a:t>
            </a:r>
          </a:p>
          <a:p>
            <a:pPr algn="ctr" eaLnBrk="0" hangingPunct="0"/>
            <a:r>
              <a:rPr lang="en-US" sz="1300" b="1">
                <a:solidFill>
                  <a:schemeClr val="bg1"/>
                </a:solidFill>
                <a:ea typeface="Geneva" pitchFamily="82" charset="-128"/>
                <a:cs typeface="Arial" charset="0"/>
              </a:rPr>
              <a:t>Commissions</a:t>
            </a:r>
          </a:p>
        </p:txBody>
      </p:sp>
      <p:sp>
        <p:nvSpPr>
          <p:cNvPr id="17423" name="Text Box 15"/>
          <p:cNvSpPr txBox="1">
            <a:spLocks noChangeArrowheads="1"/>
          </p:cNvSpPr>
          <p:nvPr/>
        </p:nvSpPr>
        <p:spPr bwMode="auto">
          <a:xfrm>
            <a:off x="2157413" y="6132513"/>
            <a:ext cx="1233487" cy="420687"/>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Website</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Traffic Analysis</a:t>
            </a:r>
          </a:p>
        </p:txBody>
      </p:sp>
      <p:sp>
        <p:nvSpPr>
          <p:cNvPr id="17424" name="Text Box 16"/>
          <p:cNvSpPr txBox="1">
            <a:spLocks noChangeArrowheads="1"/>
          </p:cNvSpPr>
          <p:nvPr/>
        </p:nvSpPr>
        <p:spPr bwMode="auto">
          <a:xfrm>
            <a:off x="220663" y="1398588"/>
            <a:ext cx="744537" cy="420687"/>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Purchase</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Orders</a:t>
            </a:r>
          </a:p>
        </p:txBody>
      </p:sp>
      <p:sp>
        <p:nvSpPr>
          <p:cNvPr id="17425" name="Text Box 17"/>
          <p:cNvSpPr txBox="1">
            <a:spLocks noChangeArrowheads="1"/>
          </p:cNvSpPr>
          <p:nvPr/>
        </p:nvSpPr>
        <p:spPr bwMode="auto">
          <a:xfrm>
            <a:off x="295275" y="3900488"/>
            <a:ext cx="765175" cy="420687"/>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Shipping</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Manifests</a:t>
            </a:r>
          </a:p>
        </p:txBody>
      </p:sp>
      <p:sp>
        <p:nvSpPr>
          <p:cNvPr id="17426" name="Text Box 18"/>
          <p:cNvSpPr txBox="1">
            <a:spLocks noChangeArrowheads="1"/>
          </p:cNvSpPr>
          <p:nvPr/>
        </p:nvSpPr>
        <p:spPr bwMode="auto">
          <a:xfrm>
            <a:off x="2722563" y="3910013"/>
            <a:ext cx="690562" cy="420687"/>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Defect</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Tracking</a:t>
            </a:r>
          </a:p>
        </p:txBody>
      </p:sp>
      <p:sp>
        <p:nvSpPr>
          <p:cNvPr id="17427" name="Text Box 19"/>
          <p:cNvSpPr txBox="1">
            <a:spLocks noChangeArrowheads="1"/>
          </p:cNvSpPr>
          <p:nvPr/>
        </p:nvSpPr>
        <p:spPr bwMode="auto">
          <a:xfrm>
            <a:off x="2157413" y="2752725"/>
            <a:ext cx="854075" cy="619125"/>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Daily Work</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Order</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Task Lists</a:t>
            </a:r>
          </a:p>
        </p:txBody>
      </p:sp>
      <p:sp>
        <p:nvSpPr>
          <p:cNvPr id="17428" name="Text Box 20"/>
          <p:cNvSpPr txBox="1">
            <a:spLocks noChangeArrowheads="1"/>
          </p:cNvSpPr>
          <p:nvPr/>
        </p:nvSpPr>
        <p:spPr bwMode="auto">
          <a:xfrm>
            <a:off x="1520825" y="2092325"/>
            <a:ext cx="661988" cy="419100"/>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Supplier</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Status</a:t>
            </a:r>
          </a:p>
        </p:txBody>
      </p:sp>
      <p:sp>
        <p:nvSpPr>
          <p:cNvPr id="17429" name="Rectangle 21"/>
          <p:cNvSpPr>
            <a:spLocks noChangeArrowheads="1"/>
          </p:cNvSpPr>
          <p:nvPr/>
        </p:nvSpPr>
        <p:spPr bwMode="auto">
          <a:xfrm>
            <a:off x="2395538" y="5292725"/>
            <a:ext cx="998537" cy="6889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lgn="ctr" eaLnBrk="0" hangingPunct="0"/>
            <a:r>
              <a:rPr lang="en-US" sz="1300" b="1">
                <a:solidFill>
                  <a:schemeClr val="bg1"/>
                </a:solidFill>
                <a:ea typeface="Geneva" pitchFamily="82" charset="-128"/>
                <a:cs typeface="Arial" charset="0"/>
              </a:rPr>
              <a:t>   360°</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Customer </a:t>
            </a:r>
            <a:br>
              <a:rPr lang="en-US" sz="1300" b="1">
                <a:solidFill>
                  <a:schemeClr val="bg1"/>
                </a:solidFill>
                <a:ea typeface="Geneva" pitchFamily="82" charset="-128"/>
                <a:cs typeface="Arial" charset="0"/>
              </a:rPr>
            </a:br>
            <a:r>
              <a:rPr lang="en-US" sz="1300" b="1">
                <a:solidFill>
                  <a:schemeClr val="bg1"/>
                </a:solidFill>
                <a:ea typeface="Geneva" pitchFamily="82" charset="-128"/>
                <a:cs typeface="Arial" charset="0"/>
              </a:rPr>
              <a:t>Views</a:t>
            </a:r>
          </a:p>
        </p:txBody>
      </p:sp>
      <p:sp>
        <p:nvSpPr>
          <p:cNvPr id="17430" name="Text Box 22"/>
          <p:cNvSpPr txBox="1">
            <a:spLocks noChangeArrowheads="1"/>
          </p:cNvSpPr>
          <p:nvPr/>
        </p:nvSpPr>
        <p:spPr bwMode="auto">
          <a:xfrm>
            <a:off x="1604963" y="4017963"/>
            <a:ext cx="663575" cy="220662"/>
          </a:xfrm>
          <a:prstGeom prst="rect">
            <a:avLst/>
          </a:prstGeom>
          <a:noFill/>
          <a:ln w="38100">
            <a:noFill/>
            <a:miter lim="800000"/>
            <a:headEnd type="none" w="sm" len="sm"/>
            <a:tailEnd type="none" w="sm" len="sm"/>
          </a:ln>
          <a:effectLst/>
        </p:spPr>
        <p:txBody>
          <a:bodyPr wrap="none" lIns="0" tIns="10800" rIns="0" bIns="10800">
            <a:spAutoFit/>
          </a:bodyPr>
          <a:lstStyle/>
          <a:p>
            <a:pPr algn="ctr" eaLnBrk="0" hangingPunct="0"/>
            <a:r>
              <a:rPr lang="en-US" sz="1300" b="1">
                <a:solidFill>
                  <a:schemeClr val="bg1"/>
                </a:solidFill>
                <a:ea typeface="Geneva" pitchFamily="82" charset="-128"/>
                <a:cs typeface="Arial" charset="0"/>
              </a:rPr>
              <a:t>Invoices</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Traditional Approaches to the Problem</a:t>
            </a:r>
          </a:p>
        </p:txBody>
      </p:sp>
      <p:sp>
        <p:nvSpPr>
          <p:cNvPr id="19459" name="Text Box 3"/>
          <p:cNvSpPr txBox="1">
            <a:spLocks noChangeArrowheads="1"/>
          </p:cNvSpPr>
          <p:nvPr/>
        </p:nvSpPr>
        <p:spPr bwMode="auto">
          <a:xfrm>
            <a:off x="2940050" y="5449888"/>
            <a:ext cx="717550"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Java</a:t>
            </a:r>
          </a:p>
        </p:txBody>
      </p:sp>
      <p:sp>
        <p:nvSpPr>
          <p:cNvPr id="19460" name="Text Box 4"/>
          <p:cNvSpPr txBox="1">
            <a:spLocks noChangeArrowheads="1"/>
          </p:cNvSpPr>
          <p:nvPr/>
        </p:nvSpPr>
        <p:spPr bwMode="auto">
          <a:xfrm>
            <a:off x="3960813" y="5316538"/>
            <a:ext cx="647700"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JSP</a:t>
            </a:r>
          </a:p>
        </p:txBody>
      </p:sp>
      <p:sp>
        <p:nvSpPr>
          <p:cNvPr id="19461" name="Text Box 5"/>
          <p:cNvSpPr txBox="1">
            <a:spLocks noChangeArrowheads="1"/>
          </p:cNvSpPr>
          <p:nvPr/>
        </p:nvSpPr>
        <p:spPr bwMode="auto">
          <a:xfrm>
            <a:off x="2690813" y="6010275"/>
            <a:ext cx="817562"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XSLT</a:t>
            </a:r>
          </a:p>
        </p:txBody>
      </p:sp>
      <p:sp>
        <p:nvSpPr>
          <p:cNvPr id="19462" name="Text Box 6"/>
          <p:cNvSpPr txBox="1">
            <a:spLocks noChangeArrowheads="1"/>
          </p:cNvSpPr>
          <p:nvPr/>
        </p:nvSpPr>
        <p:spPr bwMode="auto">
          <a:xfrm>
            <a:off x="4000500" y="5903913"/>
            <a:ext cx="703263"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XML</a:t>
            </a:r>
          </a:p>
        </p:txBody>
      </p:sp>
      <p:sp>
        <p:nvSpPr>
          <p:cNvPr id="19463" name="Text Box 7"/>
          <p:cNvSpPr txBox="1">
            <a:spLocks noChangeArrowheads="1"/>
          </p:cNvSpPr>
          <p:nvPr/>
        </p:nvSpPr>
        <p:spPr bwMode="auto">
          <a:xfrm>
            <a:off x="5081588" y="5351463"/>
            <a:ext cx="1000125"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JFaces</a:t>
            </a:r>
          </a:p>
        </p:txBody>
      </p:sp>
      <p:sp>
        <p:nvSpPr>
          <p:cNvPr id="19464" name="Text Box 8"/>
          <p:cNvSpPr txBox="1">
            <a:spLocks noChangeArrowheads="1"/>
          </p:cNvSpPr>
          <p:nvPr/>
        </p:nvSpPr>
        <p:spPr bwMode="auto">
          <a:xfrm>
            <a:off x="4860925" y="5995988"/>
            <a:ext cx="1366838"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JavaScript</a:t>
            </a:r>
          </a:p>
        </p:txBody>
      </p:sp>
      <p:sp>
        <p:nvSpPr>
          <p:cNvPr id="19465" name="Text Box 9"/>
          <p:cNvSpPr txBox="1">
            <a:spLocks noChangeArrowheads="1"/>
          </p:cNvSpPr>
          <p:nvPr/>
        </p:nvSpPr>
        <p:spPr bwMode="auto">
          <a:xfrm>
            <a:off x="6246813" y="5675313"/>
            <a:ext cx="873125"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HTML</a:t>
            </a:r>
          </a:p>
        </p:txBody>
      </p:sp>
      <p:sp>
        <p:nvSpPr>
          <p:cNvPr id="19466" name="Text Box 10"/>
          <p:cNvSpPr txBox="1">
            <a:spLocks noChangeArrowheads="1"/>
          </p:cNvSpPr>
          <p:nvPr/>
        </p:nvSpPr>
        <p:spPr bwMode="auto">
          <a:xfrm>
            <a:off x="2376488" y="2000250"/>
            <a:ext cx="1338262"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ReportNet</a:t>
            </a:r>
          </a:p>
        </p:txBody>
      </p:sp>
      <p:sp>
        <p:nvSpPr>
          <p:cNvPr id="19467" name="Text Box 11"/>
          <p:cNvSpPr txBox="1">
            <a:spLocks noChangeArrowheads="1"/>
          </p:cNvSpPr>
          <p:nvPr/>
        </p:nvSpPr>
        <p:spPr bwMode="auto">
          <a:xfrm>
            <a:off x="3678238" y="1631950"/>
            <a:ext cx="1930400"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Crystal Reports</a:t>
            </a:r>
          </a:p>
        </p:txBody>
      </p:sp>
      <p:sp>
        <p:nvSpPr>
          <p:cNvPr id="19468" name="Text Box 12"/>
          <p:cNvSpPr txBox="1">
            <a:spLocks noChangeArrowheads="1"/>
          </p:cNvSpPr>
          <p:nvPr/>
        </p:nvSpPr>
        <p:spPr bwMode="auto">
          <a:xfrm>
            <a:off x="3963988" y="2174875"/>
            <a:ext cx="1196975"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JReports</a:t>
            </a:r>
          </a:p>
        </p:txBody>
      </p:sp>
      <p:sp>
        <p:nvSpPr>
          <p:cNvPr id="19469" name="Text Box 13"/>
          <p:cNvSpPr txBox="1">
            <a:spLocks noChangeArrowheads="1"/>
          </p:cNvSpPr>
          <p:nvPr/>
        </p:nvSpPr>
        <p:spPr bwMode="auto">
          <a:xfrm>
            <a:off x="5426075" y="2001838"/>
            <a:ext cx="1635125" cy="396875"/>
          </a:xfrm>
          <a:prstGeom prst="rect">
            <a:avLst/>
          </a:prstGeom>
          <a:noFill/>
          <a:ln w="9525" algn="ctr">
            <a:noFill/>
            <a:miter lim="800000"/>
            <a:headEnd/>
            <a:tailEnd/>
          </a:ln>
          <a:effectLst>
            <a:prstShdw prst="shdw17" dist="17961" dir="2700000">
              <a:srgbClr val="C0C0C0">
                <a:gamma/>
                <a:shade val="60000"/>
                <a:invGamma/>
              </a:srgbClr>
            </a:prstShdw>
          </a:effectLst>
        </p:spPr>
        <p:txBody>
          <a:bodyPr wrap="none" lIns="90000" tIns="46800" rIns="90000" bIns="46800">
            <a:spAutoFit/>
          </a:bodyPr>
          <a:lstStyle/>
          <a:p>
            <a:pPr>
              <a:spcBef>
                <a:spcPct val="50000"/>
              </a:spcBef>
            </a:pPr>
            <a:r>
              <a:rPr lang="en-US" sz="2000">
                <a:solidFill>
                  <a:srgbClr val="5F5F5F"/>
                </a:solidFill>
                <a:ea typeface="Geneva" pitchFamily="82" charset="-128"/>
                <a:cs typeface="Arial" charset="0"/>
              </a:rPr>
              <a:t>StyleReports</a:t>
            </a:r>
          </a:p>
        </p:txBody>
      </p:sp>
      <p:sp>
        <p:nvSpPr>
          <p:cNvPr id="19470" name="Rectangle 14"/>
          <p:cNvSpPr>
            <a:spLocks noChangeArrowheads="1"/>
          </p:cNvSpPr>
          <p:nvPr/>
        </p:nvSpPr>
        <p:spPr bwMode="auto">
          <a:xfrm>
            <a:off x="609600" y="2743200"/>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4963" algn="l"/>
              </a:tabLst>
            </a:pPr>
            <a:r>
              <a:rPr lang="en-US" sz="1600">
                <a:ea typeface="Geneva" pitchFamily="82" charset="-128"/>
                <a:cs typeface="Arial" charset="0"/>
              </a:rPr>
              <a:t>	 </a:t>
            </a:r>
            <a:r>
              <a:rPr lang="en-US" b="1">
                <a:solidFill>
                  <a:srgbClr val="003366"/>
                </a:solidFill>
                <a:ea typeface="Geneva" pitchFamily="82" charset="-128"/>
                <a:cs typeface="Arial" charset="0"/>
              </a:rPr>
              <a:t>Closed-Source Commercial Products</a:t>
            </a:r>
          </a:p>
        </p:txBody>
      </p:sp>
      <p:sp>
        <p:nvSpPr>
          <p:cNvPr id="19471" name="Rectangle 15"/>
          <p:cNvSpPr>
            <a:spLocks noChangeArrowheads="1"/>
          </p:cNvSpPr>
          <p:nvPr/>
        </p:nvSpPr>
        <p:spPr bwMode="auto">
          <a:xfrm>
            <a:off x="609600" y="2743200"/>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rPr>
              <a:t>Buy</a:t>
            </a:r>
          </a:p>
        </p:txBody>
      </p:sp>
      <p:sp>
        <p:nvSpPr>
          <p:cNvPr id="19472" name="Rectangle 16"/>
          <p:cNvSpPr>
            <a:spLocks noChangeArrowheads="1"/>
          </p:cNvSpPr>
          <p:nvPr/>
        </p:nvSpPr>
        <p:spPr bwMode="auto">
          <a:xfrm>
            <a:off x="609600" y="3984625"/>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6550" algn="l"/>
              </a:tabLst>
            </a:pPr>
            <a:r>
              <a:rPr lang="en-US" sz="1600">
                <a:ea typeface="Geneva" pitchFamily="82" charset="-128"/>
                <a:cs typeface="Arial" charset="0"/>
              </a:rPr>
              <a:t>	 </a:t>
            </a:r>
            <a:r>
              <a:rPr lang="en-US" b="1">
                <a:solidFill>
                  <a:srgbClr val="003366"/>
                </a:solidFill>
                <a:ea typeface="Geneva" pitchFamily="82" charset="-128"/>
                <a:cs typeface="Arial" charset="0"/>
              </a:rPr>
              <a:t>Custom-Developed Solution</a:t>
            </a:r>
          </a:p>
        </p:txBody>
      </p:sp>
      <p:sp>
        <p:nvSpPr>
          <p:cNvPr id="19473" name="Rectangle 17"/>
          <p:cNvSpPr>
            <a:spLocks noChangeArrowheads="1"/>
          </p:cNvSpPr>
          <p:nvPr/>
        </p:nvSpPr>
        <p:spPr bwMode="auto">
          <a:xfrm>
            <a:off x="609600" y="3984625"/>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ea typeface="Geneva" pitchFamily="82" charset="-128"/>
                <a:cs typeface="Arial" charset="0"/>
              </a:rPr>
              <a:t>Build</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Open Source Creates New Choices</a:t>
            </a:r>
          </a:p>
        </p:txBody>
      </p:sp>
      <p:grpSp>
        <p:nvGrpSpPr>
          <p:cNvPr id="17" name="Group 16"/>
          <p:cNvGrpSpPr/>
          <p:nvPr/>
        </p:nvGrpSpPr>
        <p:grpSpPr>
          <a:xfrm>
            <a:off x="609600" y="2743200"/>
            <a:ext cx="8001000" cy="1143000"/>
            <a:chOff x="609600" y="2743200"/>
            <a:chExt cx="8001000" cy="1143000"/>
          </a:xfrm>
        </p:grpSpPr>
        <p:sp>
          <p:nvSpPr>
            <p:cNvPr id="21508" name="Rectangle 4"/>
            <p:cNvSpPr>
              <a:spLocks noChangeArrowheads="1"/>
            </p:cNvSpPr>
            <p:nvPr/>
          </p:nvSpPr>
          <p:spPr bwMode="auto">
            <a:xfrm>
              <a:off x="609600" y="2743200"/>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4963" algn="l"/>
                </a:tabLst>
              </a:pPr>
              <a:r>
                <a:rPr lang="en-US" sz="1600" dirty="0">
                  <a:ea typeface="Geneva" pitchFamily="82" charset="-128"/>
                  <a:cs typeface="Arial" charset="0"/>
                </a:rPr>
                <a:t>	</a:t>
              </a:r>
              <a:r>
                <a:rPr lang="en-US" b="1" dirty="0">
                  <a:solidFill>
                    <a:srgbClr val="003366"/>
                  </a:solidFill>
                  <a:ea typeface="Geneva" pitchFamily="82" charset="-128"/>
                  <a:cs typeface="Arial" charset="0"/>
                </a:rPr>
                <a:t>Open-Source-Based Products</a:t>
              </a:r>
            </a:p>
          </p:txBody>
        </p:sp>
        <p:sp>
          <p:nvSpPr>
            <p:cNvPr id="21509" name="Rectangle 5"/>
            <p:cNvSpPr>
              <a:spLocks noChangeArrowheads="1"/>
            </p:cNvSpPr>
            <p:nvPr/>
          </p:nvSpPr>
          <p:spPr bwMode="auto">
            <a:xfrm>
              <a:off x="609600" y="2743200"/>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ea typeface="Geneva" pitchFamily="82" charset="-128"/>
                  <a:cs typeface="Arial" charset="0"/>
                </a:rPr>
                <a:t>Build using Open Source Code</a:t>
              </a:r>
            </a:p>
          </p:txBody>
        </p:sp>
      </p:grpSp>
      <p:grpSp>
        <p:nvGrpSpPr>
          <p:cNvPr id="18" name="Group 17"/>
          <p:cNvGrpSpPr/>
          <p:nvPr/>
        </p:nvGrpSpPr>
        <p:grpSpPr>
          <a:xfrm>
            <a:off x="609600" y="3984625"/>
            <a:ext cx="8001000" cy="1143000"/>
            <a:chOff x="609600" y="3984625"/>
            <a:chExt cx="8001000" cy="1143000"/>
          </a:xfrm>
        </p:grpSpPr>
        <p:sp>
          <p:nvSpPr>
            <p:cNvPr id="21511" name="Rectangle 7"/>
            <p:cNvSpPr>
              <a:spLocks noChangeArrowheads="1"/>
            </p:cNvSpPr>
            <p:nvPr/>
          </p:nvSpPr>
          <p:spPr bwMode="auto">
            <a:xfrm>
              <a:off x="609600" y="3984625"/>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6550" algn="l"/>
                </a:tabLst>
              </a:pPr>
              <a:r>
                <a:rPr lang="en-US" sz="1600">
                  <a:ea typeface="Geneva" pitchFamily="82" charset="-128"/>
                  <a:cs typeface="Arial" charset="0"/>
                </a:rPr>
                <a:t>	 </a:t>
              </a:r>
              <a:r>
                <a:rPr lang="en-US" b="1">
                  <a:solidFill>
                    <a:srgbClr val="003366"/>
                  </a:solidFill>
                  <a:ea typeface="Geneva" pitchFamily="82" charset="-128"/>
                  <a:cs typeface="Arial" charset="0"/>
                </a:rPr>
                <a:t>Leverage Open Source in a Custom Solution</a:t>
              </a:r>
              <a:endParaRPr lang="en-US">
                <a:ea typeface="Geneva" pitchFamily="82" charset="-128"/>
                <a:cs typeface="Arial" charset="0"/>
              </a:endParaRPr>
            </a:p>
          </p:txBody>
        </p:sp>
        <p:sp>
          <p:nvSpPr>
            <p:cNvPr id="21512" name="Rectangle 8"/>
            <p:cNvSpPr>
              <a:spLocks noChangeArrowheads="1"/>
            </p:cNvSpPr>
            <p:nvPr/>
          </p:nvSpPr>
          <p:spPr bwMode="auto">
            <a:xfrm>
              <a:off x="609600" y="3984625"/>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ea typeface="Geneva" pitchFamily="82" charset="-128"/>
                  <a:cs typeface="Arial" charset="0"/>
                </a:rPr>
                <a:t>Open Source Products</a:t>
              </a:r>
            </a:p>
          </p:txBody>
        </p:sp>
      </p:grpSp>
      <p:grpSp>
        <p:nvGrpSpPr>
          <p:cNvPr id="16" name="Group 15"/>
          <p:cNvGrpSpPr/>
          <p:nvPr/>
        </p:nvGrpSpPr>
        <p:grpSpPr>
          <a:xfrm>
            <a:off x="609600" y="1501775"/>
            <a:ext cx="8001000" cy="1143000"/>
            <a:chOff x="609600" y="1501775"/>
            <a:chExt cx="8001000" cy="1143000"/>
          </a:xfrm>
        </p:grpSpPr>
        <p:sp>
          <p:nvSpPr>
            <p:cNvPr id="21514" name="Rectangle 10"/>
            <p:cNvSpPr>
              <a:spLocks noChangeArrowheads="1"/>
            </p:cNvSpPr>
            <p:nvPr/>
          </p:nvSpPr>
          <p:spPr bwMode="auto">
            <a:xfrm>
              <a:off x="609600" y="1501775"/>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6550" algn="l"/>
                </a:tabLst>
              </a:pPr>
              <a:r>
                <a:rPr lang="en-US" sz="1600" dirty="0">
                  <a:ea typeface="Geneva" pitchFamily="82" charset="-128"/>
                  <a:cs typeface="Arial" charset="0"/>
                </a:rPr>
                <a:t>	 </a:t>
              </a:r>
              <a:r>
                <a:rPr lang="en-US" b="1" dirty="0">
                  <a:solidFill>
                    <a:srgbClr val="003366"/>
                  </a:solidFill>
                  <a:ea typeface="Geneva" pitchFamily="82" charset="-128"/>
                  <a:cs typeface="Arial" charset="0"/>
                </a:rPr>
                <a:t>Closed-Source Commercial Products</a:t>
              </a:r>
              <a:endParaRPr lang="en-US" dirty="0">
                <a:ea typeface="Geneva" pitchFamily="82" charset="-128"/>
                <a:cs typeface="Arial" charset="0"/>
              </a:endParaRPr>
            </a:p>
          </p:txBody>
        </p:sp>
        <p:sp>
          <p:nvSpPr>
            <p:cNvPr id="21515" name="Rectangle 11"/>
            <p:cNvSpPr>
              <a:spLocks noChangeArrowheads="1"/>
            </p:cNvSpPr>
            <p:nvPr/>
          </p:nvSpPr>
          <p:spPr bwMode="auto">
            <a:xfrm>
              <a:off x="609600" y="1501775"/>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ea typeface="Geneva" pitchFamily="82" charset="-128"/>
                  <a:cs typeface="Arial" charset="0"/>
                </a:rPr>
                <a:t>Buy</a:t>
              </a:r>
            </a:p>
          </p:txBody>
        </p:sp>
      </p:grpSp>
      <p:grpSp>
        <p:nvGrpSpPr>
          <p:cNvPr id="19" name="Group 18"/>
          <p:cNvGrpSpPr/>
          <p:nvPr/>
        </p:nvGrpSpPr>
        <p:grpSpPr>
          <a:xfrm>
            <a:off x="609600" y="5226050"/>
            <a:ext cx="8001000" cy="1143000"/>
            <a:chOff x="609600" y="5226050"/>
            <a:chExt cx="8001000" cy="1143000"/>
          </a:xfrm>
        </p:grpSpPr>
        <p:sp>
          <p:nvSpPr>
            <p:cNvPr id="21517" name="Rectangle 13"/>
            <p:cNvSpPr>
              <a:spLocks noChangeArrowheads="1"/>
            </p:cNvSpPr>
            <p:nvPr/>
          </p:nvSpPr>
          <p:spPr bwMode="auto">
            <a:xfrm>
              <a:off x="609600" y="5226050"/>
              <a:ext cx="8001000" cy="1143000"/>
            </a:xfrm>
            <a:prstGeom prst="rect">
              <a:avLst/>
            </a:prstGeom>
            <a:solidFill>
              <a:srgbClr val="EAEAEA"/>
            </a:solidFill>
            <a:ln w="12700" algn="ctr">
              <a:solidFill>
                <a:srgbClr val="333399"/>
              </a:solidFill>
              <a:miter lim="800000"/>
              <a:headEnd/>
              <a:tailEnd/>
            </a:ln>
            <a:effectLst>
              <a:outerShdw blurRad="50800" dist="38100" dir="2700000" algn="tl" rotWithShape="0">
                <a:prstClr val="black">
                  <a:alpha val="40000"/>
                </a:prstClr>
              </a:outerShdw>
            </a:effectLst>
          </p:spPr>
          <p:txBody>
            <a:bodyPr wrap="none" lIns="90000" tIns="46800" rIns="90000" bIns="46800" anchor="ctr"/>
            <a:lstStyle/>
            <a:p>
              <a:pPr>
                <a:spcBef>
                  <a:spcPct val="50000"/>
                </a:spcBef>
                <a:tabLst>
                  <a:tab pos="1606550" algn="l"/>
                </a:tabLst>
              </a:pPr>
              <a:r>
                <a:rPr lang="en-US" sz="1600">
                  <a:ea typeface="Geneva" pitchFamily="82" charset="-128"/>
                  <a:cs typeface="Arial" charset="0"/>
                </a:rPr>
                <a:t>	</a:t>
              </a:r>
              <a:r>
                <a:rPr lang="en-US" b="1">
                  <a:solidFill>
                    <a:srgbClr val="003366"/>
                  </a:solidFill>
                  <a:ea typeface="Geneva" pitchFamily="82" charset="-128"/>
                  <a:cs typeface="Arial" charset="0"/>
                </a:rPr>
                <a:t>Custom-Developed Solution</a:t>
              </a:r>
            </a:p>
          </p:txBody>
        </p:sp>
        <p:sp>
          <p:nvSpPr>
            <p:cNvPr id="21518" name="Rectangle 14"/>
            <p:cNvSpPr>
              <a:spLocks noChangeArrowheads="1"/>
            </p:cNvSpPr>
            <p:nvPr/>
          </p:nvSpPr>
          <p:spPr bwMode="auto">
            <a:xfrm>
              <a:off x="609600" y="5226050"/>
              <a:ext cx="1447800" cy="1143000"/>
            </a:xfrm>
            <a:prstGeom prst="rect">
              <a:avLst/>
            </a:prstGeom>
            <a:solidFill>
              <a:schemeClr val="tx2"/>
            </a:solidFill>
            <a:ln w="9525" algn="ctr">
              <a:noFill/>
              <a:miter lim="800000"/>
              <a:headEnd/>
              <a:tailEnd/>
            </a:ln>
            <a:effectLst/>
          </p:spPr>
          <p:txBody>
            <a:bodyPr lIns="90000" tIns="46800" rIns="90000" bIns="46800" anchor="ctr" anchorCtr="1"/>
            <a:lstStyle/>
            <a:p>
              <a:pPr algn="ctr">
                <a:spcBef>
                  <a:spcPct val="50000"/>
                </a:spcBef>
              </a:pPr>
              <a:r>
                <a:rPr lang="en-US" sz="1600" b="1">
                  <a:solidFill>
                    <a:schemeClr val="bg1"/>
                  </a:solidFill>
                  <a:ea typeface="Geneva" pitchFamily="82" charset="-128"/>
                  <a:cs typeface="Arial" charset="0"/>
                </a:rPr>
                <a:t>Build</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33333E-6 0.17927 L 3.33333E-6 4.98034E-6 " pathEditMode="relative" rAng="0" ptsTypes="AA">
                                      <p:cBhvr>
                                        <p:cTn id="6" dur="2000" fill="hold"/>
                                        <p:tgtEl>
                                          <p:spTgt spid="16"/>
                                        </p:tgtEl>
                                        <p:attrNameLst>
                                          <p:attrName>ppt_x</p:attrName>
                                          <p:attrName>ppt_y</p:attrName>
                                        </p:attrNameLst>
                                      </p:cBhvr>
                                      <p:rCtr x="0" y="-90"/>
                                    </p:animMotion>
                                  </p:childTnLst>
                                </p:cTn>
                              </p:par>
                              <p:par>
                                <p:cTn id="7" presetID="42" presetClass="path" presetSubtype="0" accel="50000" decel="50000" fill="hold" nodeType="withEffect">
                                  <p:stCondLst>
                                    <p:cond delay="0"/>
                                  </p:stCondLst>
                                  <p:childTnLst>
                                    <p:animMotion origin="layout" path="M 3.33333E-6 -0.17927 L 3.33333E-6 -3.71501E-6 " pathEditMode="relative" rAng="0" ptsTypes="AA">
                                      <p:cBhvr>
                                        <p:cTn id="8" dur="2000" fill="hold"/>
                                        <p:tgtEl>
                                          <p:spTgt spid="19"/>
                                        </p:tgtEl>
                                        <p:attrNameLst>
                                          <p:attrName>ppt_x</p:attrName>
                                          <p:attrName>ppt_y</p:attrName>
                                        </p:attrNameLst>
                                      </p:cBhvr>
                                      <p:rCtr x="0" y="9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5384800" y="1214438"/>
            <a:ext cx="3759200" cy="5641975"/>
          </a:xfrm>
          <a:prstGeom prst="rect">
            <a:avLst/>
          </a:prstGeom>
          <a:noFill/>
          <a:ln w="9525">
            <a:noFill/>
            <a:miter lim="800000"/>
            <a:headEnd/>
            <a:tailEnd/>
          </a:ln>
          <a:effectLst/>
        </p:spPr>
      </p:pic>
      <p:sp>
        <p:nvSpPr>
          <p:cNvPr id="23555" name="Rectangle 6"/>
          <p:cNvSpPr>
            <a:spLocks noChangeArrowheads="1"/>
          </p:cNvSpPr>
          <p:nvPr/>
        </p:nvSpPr>
        <p:spPr bwMode="auto">
          <a:xfrm>
            <a:off x="0" y="1474788"/>
            <a:ext cx="9144000" cy="2365375"/>
          </a:xfrm>
          <a:prstGeom prst="rect">
            <a:avLst/>
          </a:prstGeom>
          <a:solidFill>
            <a:srgbClr val="006699">
              <a:alpha val="14999"/>
            </a:srgbClr>
          </a:solidFill>
          <a:ln w="9525">
            <a:noFill/>
            <a:miter lim="800000"/>
            <a:headEnd/>
            <a:tailEnd/>
          </a:ln>
        </p:spPr>
        <p:txBody>
          <a:bodyPr wrap="none" anchor="ctr"/>
          <a:lstStyle/>
          <a:p>
            <a:pPr algn="ctr"/>
            <a:endParaRPr lang="en-US"/>
          </a:p>
        </p:txBody>
      </p:sp>
      <p:sp>
        <p:nvSpPr>
          <p:cNvPr id="23556" name="Rectangle 2"/>
          <p:cNvSpPr>
            <a:spLocks noGrp="1" noChangeArrowheads="1"/>
          </p:cNvSpPr>
          <p:nvPr>
            <p:ph type="title"/>
          </p:nvPr>
        </p:nvSpPr>
        <p:spPr/>
        <p:txBody>
          <a:bodyPr/>
          <a:lstStyle/>
          <a:p>
            <a:r>
              <a:rPr lang="en-US" dirty="0" smtClean="0"/>
              <a:t>Actuate Launches the BIRT Project</a:t>
            </a:r>
          </a:p>
        </p:txBody>
      </p:sp>
      <p:sp>
        <p:nvSpPr>
          <p:cNvPr id="23557" name="Rectangle 5"/>
          <p:cNvSpPr>
            <a:spLocks noChangeArrowheads="1"/>
          </p:cNvSpPr>
          <p:nvPr/>
        </p:nvSpPr>
        <p:spPr bwMode="auto">
          <a:xfrm>
            <a:off x="5389563" y="5772150"/>
            <a:ext cx="3754437" cy="838200"/>
          </a:xfrm>
          <a:prstGeom prst="rect">
            <a:avLst/>
          </a:prstGeom>
          <a:noFill/>
          <a:ln w="9525">
            <a:noFill/>
            <a:miter lim="800000"/>
            <a:headEnd/>
            <a:tailEnd/>
          </a:ln>
        </p:spPr>
        <p:txBody>
          <a:bodyPr/>
          <a:lstStyle/>
          <a:p>
            <a:pPr algn="ctr">
              <a:buClr>
                <a:schemeClr val="tx2"/>
              </a:buClr>
              <a:buSzPct val="105000"/>
            </a:pPr>
            <a:r>
              <a:rPr lang="en-US" sz="2000">
                <a:solidFill>
                  <a:srgbClr val="EAEAEA"/>
                </a:solidFill>
              </a:rPr>
              <a:t>AUGUST</a:t>
            </a:r>
            <a:r>
              <a:rPr lang="en-US" sz="6400" b="1">
                <a:solidFill>
                  <a:srgbClr val="EAEAEA"/>
                </a:solidFill>
              </a:rPr>
              <a:t/>
            </a:r>
            <a:br>
              <a:rPr lang="en-US" sz="6400" b="1">
                <a:solidFill>
                  <a:srgbClr val="EAEAEA"/>
                </a:solidFill>
              </a:rPr>
            </a:br>
            <a:r>
              <a:rPr lang="en-US" sz="4400" b="1">
                <a:solidFill>
                  <a:srgbClr val="EAEAEA"/>
                </a:solidFill>
              </a:rPr>
              <a:t>2004</a:t>
            </a:r>
          </a:p>
        </p:txBody>
      </p:sp>
      <p:sp>
        <p:nvSpPr>
          <p:cNvPr id="23558" name="Rectangle 5"/>
          <p:cNvSpPr>
            <a:spLocks noChangeArrowheads="1"/>
          </p:cNvSpPr>
          <p:nvPr/>
        </p:nvSpPr>
        <p:spPr bwMode="auto">
          <a:xfrm>
            <a:off x="5384800" y="1612900"/>
            <a:ext cx="3759200" cy="1406525"/>
          </a:xfrm>
          <a:prstGeom prst="rect">
            <a:avLst/>
          </a:prstGeom>
          <a:noFill/>
          <a:ln w="9525">
            <a:noFill/>
            <a:miter lim="800000"/>
            <a:headEnd/>
            <a:tailEnd/>
          </a:ln>
        </p:spPr>
        <p:txBody>
          <a:bodyPr/>
          <a:lstStyle/>
          <a:p>
            <a:pPr algn="ctr">
              <a:spcBef>
                <a:spcPct val="10000"/>
              </a:spcBef>
              <a:buClr>
                <a:schemeClr val="tx2"/>
              </a:buClr>
              <a:buSzPct val="105000"/>
            </a:pPr>
            <a:r>
              <a:rPr lang="en-US" sz="2000">
                <a:solidFill>
                  <a:srgbClr val="EAEAEA"/>
                </a:solidFill>
                <a:latin typeface="Times New Roman" pitchFamily="18" charset="0"/>
              </a:rPr>
              <a:t>Actuate Joins </a:t>
            </a:r>
            <a:br>
              <a:rPr lang="en-US" sz="2000">
                <a:solidFill>
                  <a:srgbClr val="EAEAEA"/>
                </a:solidFill>
                <a:latin typeface="Times New Roman" pitchFamily="18" charset="0"/>
              </a:rPr>
            </a:br>
            <a:r>
              <a:rPr lang="en-US" sz="2000">
                <a:solidFill>
                  <a:srgbClr val="EAEAEA"/>
                </a:solidFill>
                <a:latin typeface="Times New Roman" pitchFamily="18" charset="0"/>
              </a:rPr>
              <a:t>Eclipse Foundation</a:t>
            </a:r>
            <a:br>
              <a:rPr lang="en-US" sz="2000">
                <a:solidFill>
                  <a:srgbClr val="EAEAEA"/>
                </a:solidFill>
                <a:latin typeface="Times New Roman" pitchFamily="18" charset="0"/>
              </a:rPr>
            </a:br>
            <a:r>
              <a:rPr lang="en-US" sz="2000">
                <a:solidFill>
                  <a:srgbClr val="EAEAEA"/>
                </a:solidFill>
                <a:latin typeface="Times New Roman" pitchFamily="18" charset="0"/>
              </a:rPr>
              <a:t>as Strategic Developer</a:t>
            </a:r>
            <a:br>
              <a:rPr lang="en-US" sz="2000">
                <a:solidFill>
                  <a:srgbClr val="EAEAEA"/>
                </a:solidFill>
                <a:latin typeface="Times New Roman" pitchFamily="18" charset="0"/>
              </a:rPr>
            </a:br>
            <a:r>
              <a:rPr lang="en-US" sz="2000">
                <a:solidFill>
                  <a:srgbClr val="EAEAEA"/>
                </a:solidFill>
                <a:latin typeface="Times New Roman" pitchFamily="18" charset="0"/>
              </a:rPr>
              <a:t>and Board Member </a:t>
            </a:r>
          </a:p>
        </p:txBody>
      </p:sp>
      <p:sp>
        <p:nvSpPr>
          <p:cNvPr id="23559" name="Rectangle 5"/>
          <p:cNvSpPr>
            <a:spLocks noChangeArrowheads="1"/>
          </p:cNvSpPr>
          <p:nvPr/>
        </p:nvSpPr>
        <p:spPr bwMode="auto">
          <a:xfrm>
            <a:off x="231775" y="1552575"/>
            <a:ext cx="4776788" cy="2174875"/>
          </a:xfrm>
          <a:prstGeom prst="rect">
            <a:avLst/>
          </a:prstGeom>
          <a:noFill/>
          <a:ln w="9525">
            <a:noFill/>
            <a:miter lim="800000"/>
            <a:headEnd/>
            <a:tailEnd/>
          </a:ln>
        </p:spPr>
        <p:txBody>
          <a:bodyPr/>
          <a:lstStyle/>
          <a:p>
            <a:pPr algn="ctr">
              <a:spcBef>
                <a:spcPct val="10000"/>
              </a:spcBef>
              <a:buClr>
                <a:schemeClr val="tx2"/>
              </a:buClr>
              <a:buSzPct val="105000"/>
            </a:pPr>
            <a:r>
              <a:rPr lang="en-US" sz="2000">
                <a:solidFill>
                  <a:srgbClr val="333333"/>
                </a:solidFill>
              </a:rPr>
              <a:t>Actuate proposed and started</a:t>
            </a:r>
          </a:p>
          <a:p>
            <a:pPr algn="ctr">
              <a:spcBef>
                <a:spcPct val="10000"/>
              </a:spcBef>
              <a:buClr>
                <a:schemeClr val="tx2"/>
              </a:buClr>
              <a:buSzPct val="105000"/>
            </a:pPr>
            <a:r>
              <a:rPr lang="en-US" sz="3600" b="1" i="1">
                <a:solidFill>
                  <a:schemeClr val="tx2"/>
                </a:solidFill>
              </a:rPr>
              <a:t>BIRT</a:t>
            </a:r>
            <a:r>
              <a:rPr lang="en-US" sz="2000">
                <a:solidFill>
                  <a:srgbClr val="333333"/>
                </a:solidFill>
              </a:rPr>
              <a:t/>
            </a:r>
            <a:br>
              <a:rPr lang="en-US" sz="2000">
                <a:solidFill>
                  <a:srgbClr val="333333"/>
                </a:solidFill>
              </a:rPr>
            </a:br>
            <a:r>
              <a:rPr lang="en-US" sz="2000" i="1" u="sng">
                <a:solidFill>
                  <a:srgbClr val="333333"/>
                </a:solidFill>
              </a:rPr>
              <a:t>B</a:t>
            </a:r>
            <a:r>
              <a:rPr lang="en-US" sz="2000" i="1">
                <a:solidFill>
                  <a:srgbClr val="333333"/>
                </a:solidFill>
              </a:rPr>
              <a:t>usiness </a:t>
            </a:r>
            <a:r>
              <a:rPr lang="en-US" sz="2000" i="1" u="sng">
                <a:solidFill>
                  <a:srgbClr val="333333"/>
                </a:solidFill>
              </a:rPr>
              <a:t>I</a:t>
            </a:r>
            <a:r>
              <a:rPr lang="en-US" sz="2000" i="1">
                <a:solidFill>
                  <a:srgbClr val="333333"/>
                </a:solidFill>
              </a:rPr>
              <a:t>ntelligence</a:t>
            </a:r>
            <a:br>
              <a:rPr lang="en-US" sz="2000" i="1">
                <a:solidFill>
                  <a:srgbClr val="333333"/>
                </a:solidFill>
              </a:rPr>
            </a:br>
            <a:r>
              <a:rPr lang="en-US" sz="2000" i="1">
                <a:solidFill>
                  <a:srgbClr val="333333"/>
                </a:solidFill>
              </a:rPr>
              <a:t>and </a:t>
            </a:r>
            <a:r>
              <a:rPr lang="en-US" sz="2000" i="1" u="sng">
                <a:solidFill>
                  <a:srgbClr val="333333"/>
                </a:solidFill>
              </a:rPr>
              <a:t>R</a:t>
            </a:r>
            <a:r>
              <a:rPr lang="en-US" sz="2000" i="1">
                <a:solidFill>
                  <a:srgbClr val="333333"/>
                </a:solidFill>
              </a:rPr>
              <a:t>eporting </a:t>
            </a:r>
            <a:r>
              <a:rPr lang="en-US" sz="2000" i="1" u="sng">
                <a:solidFill>
                  <a:srgbClr val="333333"/>
                </a:solidFill>
              </a:rPr>
              <a:t>T</a:t>
            </a:r>
            <a:r>
              <a:rPr lang="en-US" sz="2000" i="1">
                <a:solidFill>
                  <a:srgbClr val="333333"/>
                </a:solidFill>
              </a:rPr>
              <a:t>ools Project</a:t>
            </a:r>
          </a:p>
          <a:p>
            <a:pPr algn="ctr">
              <a:spcBef>
                <a:spcPct val="50000"/>
              </a:spcBef>
              <a:buClr>
                <a:schemeClr val="tx2"/>
              </a:buClr>
              <a:buSzPct val="105000"/>
            </a:pPr>
            <a:r>
              <a:rPr lang="en-US" sz="2000">
                <a:solidFill>
                  <a:srgbClr val="5F5F5F"/>
                </a:solidFill>
              </a:rPr>
              <a:t>… a top-level Eclipse project</a:t>
            </a:r>
          </a:p>
        </p:txBody>
      </p:sp>
      <p:sp>
        <p:nvSpPr>
          <p:cNvPr id="23560" name="Rectangle 5"/>
          <p:cNvSpPr>
            <a:spLocks noChangeArrowheads="1"/>
          </p:cNvSpPr>
          <p:nvPr/>
        </p:nvSpPr>
        <p:spPr bwMode="auto">
          <a:xfrm>
            <a:off x="5384800" y="3071813"/>
            <a:ext cx="3759200" cy="771525"/>
          </a:xfrm>
          <a:prstGeom prst="rect">
            <a:avLst/>
          </a:prstGeom>
          <a:noFill/>
          <a:ln w="9525">
            <a:noFill/>
            <a:miter lim="800000"/>
            <a:headEnd/>
            <a:tailEnd/>
          </a:ln>
        </p:spPr>
        <p:txBody>
          <a:bodyPr/>
          <a:lstStyle/>
          <a:p>
            <a:pPr algn="ctr">
              <a:spcBef>
                <a:spcPct val="10000"/>
              </a:spcBef>
              <a:buClr>
                <a:schemeClr val="tx2"/>
              </a:buClr>
              <a:buSzPct val="105000"/>
            </a:pPr>
            <a:r>
              <a:rPr lang="en-US" sz="1800" i="1">
                <a:solidFill>
                  <a:srgbClr val="EAEAEA"/>
                </a:solidFill>
                <a:latin typeface="Times New Roman" pitchFamily="18" charset="0"/>
              </a:rPr>
              <a:t>Adds BI and Reporting</a:t>
            </a:r>
            <a:br>
              <a:rPr lang="en-US" sz="1800" i="1">
                <a:solidFill>
                  <a:srgbClr val="EAEAEA"/>
                </a:solidFill>
                <a:latin typeface="Times New Roman" pitchFamily="18" charset="0"/>
              </a:rPr>
            </a:br>
            <a:r>
              <a:rPr lang="en-US" sz="1800" i="1">
                <a:solidFill>
                  <a:srgbClr val="EAEAEA"/>
                </a:solidFill>
                <a:latin typeface="Times New Roman" pitchFamily="18" charset="0"/>
              </a:rPr>
              <a:t>as Open Source Project </a:t>
            </a:r>
          </a:p>
        </p:txBody>
      </p:sp>
      <p:sp>
        <p:nvSpPr>
          <p:cNvPr id="23561" name="Rectangle 9"/>
          <p:cNvSpPr>
            <a:spLocks noChangeArrowheads="1"/>
          </p:cNvSpPr>
          <p:nvPr/>
        </p:nvSpPr>
        <p:spPr bwMode="auto">
          <a:xfrm>
            <a:off x="136525" y="4302125"/>
            <a:ext cx="5037138" cy="2160588"/>
          </a:xfrm>
          <a:prstGeom prst="rect">
            <a:avLst/>
          </a:prstGeom>
          <a:noFill/>
          <a:ln w="9525">
            <a:noFill/>
            <a:miter lim="800000"/>
            <a:headEnd/>
            <a:tailEnd/>
          </a:ln>
        </p:spPr>
        <p:txBody>
          <a:bodyPr/>
          <a:lstStyle/>
          <a:p>
            <a:pPr algn="ctr">
              <a:spcBef>
                <a:spcPct val="120000"/>
              </a:spcBef>
              <a:buClr>
                <a:schemeClr val="tx2"/>
              </a:buClr>
              <a:buSzPct val="105000"/>
            </a:pPr>
            <a:r>
              <a:rPr lang="en-US" sz="2000">
                <a:solidFill>
                  <a:srgbClr val="333333"/>
                </a:solidFill>
              </a:rPr>
              <a:t>Professional open source</a:t>
            </a:r>
            <a:br>
              <a:rPr lang="en-US" sz="2000">
                <a:solidFill>
                  <a:srgbClr val="333333"/>
                </a:solidFill>
              </a:rPr>
            </a:br>
            <a:r>
              <a:rPr lang="en-US" sz="1800" i="1">
                <a:solidFill>
                  <a:srgbClr val="5F5F5F"/>
                </a:solidFill>
              </a:rPr>
              <a:t>Primary development resources </a:t>
            </a:r>
            <a:br>
              <a:rPr lang="en-US" sz="1800" i="1">
                <a:solidFill>
                  <a:srgbClr val="5F5F5F"/>
                </a:solidFill>
              </a:rPr>
            </a:br>
            <a:r>
              <a:rPr lang="en-US" sz="1800" i="1">
                <a:solidFill>
                  <a:srgbClr val="5F5F5F"/>
                </a:solidFill>
              </a:rPr>
              <a:t>funded by Actuate</a:t>
            </a:r>
          </a:p>
          <a:p>
            <a:pPr algn="ctr">
              <a:spcBef>
                <a:spcPct val="120000"/>
              </a:spcBef>
              <a:buClr>
                <a:schemeClr val="tx2"/>
              </a:buClr>
              <a:buSzPct val="105000"/>
            </a:pPr>
            <a:r>
              <a:rPr lang="en-US" sz="2000">
                <a:solidFill>
                  <a:srgbClr val="333333"/>
                </a:solidFill>
              </a:rPr>
              <a:t>Contributions from many sources</a:t>
            </a:r>
            <a:br>
              <a:rPr lang="en-US" sz="2000">
                <a:solidFill>
                  <a:srgbClr val="333333"/>
                </a:solidFill>
              </a:rPr>
            </a:br>
            <a:r>
              <a:rPr lang="en-US" sz="1800" i="1">
                <a:solidFill>
                  <a:srgbClr val="5F5F5F"/>
                </a:solidFill>
              </a:rPr>
              <a:t>IBM, Innovent Solutions and community</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8"/>
          <p:cNvSpPr>
            <a:spLocks noChangeArrowheads="1"/>
          </p:cNvSpPr>
          <p:nvPr/>
        </p:nvSpPr>
        <p:spPr bwMode="auto">
          <a:xfrm>
            <a:off x="481013" y="4849813"/>
            <a:ext cx="1630362" cy="1550987"/>
          </a:xfrm>
          <a:prstGeom prst="roundRect">
            <a:avLst>
              <a:gd name="adj" fmla="val 3940"/>
            </a:avLst>
          </a:prstGeom>
          <a:solidFill>
            <a:srgbClr val="CCD8E2"/>
          </a:solidFill>
          <a:ln w="9525" algn="ctr">
            <a:noFill/>
            <a:round/>
            <a:headEnd/>
            <a:tailEnd/>
          </a:ln>
          <a:effectLst>
            <a:prstShdw prst="shdw17" dist="53882" dir="2700000">
              <a:srgbClr val="969696">
                <a:alpha val="50000"/>
              </a:srgbClr>
            </a:prstShdw>
          </a:effectLst>
        </p:spPr>
        <p:txBody>
          <a:bodyPr lIns="90000" tIns="91440" rIns="90000" bIns="91440" anchor="ctr" anchorCtr="1"/>
          <a:lstStyle/>
          <a:p>
            <a:pPr algn="ctr">
              <a:spcBef>
                <a:spcPct val="30000"/>
              </a:spcBef>
            </a:pPr>
            <a:r>
              <a:rPr lang="en-US" sz="1700" b="1" i="1">
                <a:solidFill>
                  <a:schemeClr val="tx2"/>
                </a:solidFill>
                <a:cs typeface="Arial" charset="0"/>
              </a:rPr>
              <a:t>Simplicity</a:t>
            </a:r>
          </a:p>
          <a:p>
            <a:pPr algn="ctr">
              <a:spcBef>
                <a:spcPct val="30000"/>
              </a:spcBef>
            </a:pPr>
            <a:r>
              <a:rPr lang="en-US" sz="1700" i="1">
                <a:solidFill>
                  <a:srgbClr val="4D4D4D"/>
                </a:solidFill>
                <a:cs typeface="Arial" charset="0"/>
              </a:rPr>
              <a:t>that makes simple layouts easy</a:t>
            </a:r>
          </a:p>
        </p:txBody>
      </p:sp>
      <p:sp>
        <p:nvSpPr>
          <p:cNvPr id="24579" name="Text Box 8"/>
          <p:cNvSpPr>
            <a:spLocks noChangeArrowheads="1"/>
          </p:cNvSpPr>
          <p:nvPr/>
        </p:nvSpPr>
        <p:spPr bwMode="auto">
          <a:xfrm>
            <a:off x="7023100" y="4849813"/>
            <a:ext cx="1630363" cy="1550987"/>
          </a:xfrm>
          <a:prstGeom prst="roundRect">
            <a:avLst>
              <a:gd name="adj" fmla="val 3940"/>
            </a:avLst>
          </a:prstGeom>
          <a:solidFill>
            <a:srgbClr val="CCD8E2"/>
          </a:solidFill>
          <a:ln w="9525" algn="ctr">
            <a:noFill/>
            <a:round/>
            <a:headEnd/>
            <a:tailEnd/>
          </a:ln>
          <a:effectLst>
            <a:prstShdw prst="shdw17" dist="53882" dir="2700000">
              <a:srgbClr val="969696">
                <a:alpha val="50000"/>
              </a:srgbClr>
            </a:prstShdw>
          </a:effectLst>
        </p:spPr>
        <p:txBody>
          <a:bodyPr lIns="90000" tIns="91440" rIns="90000" bIns="91440" anchor="ctr" anchorCtr="1"/>
          <a:lstStyle/>
          <a:p>
            <a:pPr algn="ctr">
              <a:spcBef>
                <a:spcPct val="30000"/>
              </a:spcBef>
            </a:pPr>
            <a:r>
              <a:rPr lang="en-US" sz="1700" b="1" i="1">
                <a:solidFill>
                  <a:schemeClr val="tx2"/>
                </a:solidFill>
                <a:cs typeface="Arial" charset="0"/>
              </a:rPr>
              <a:t>Power</a:t>
            </a:r>
          </a:p>
          <a:p>
            <a:pPr algn="ctr">
              <a:spcBef>
                <a:spcPct val="30000"/>
              </a:spcBef>
            </a:pPr>
            <a:r>
              <a:rPr lang="en-US" sz="1700" i="1">
                <a:solidFill>
                  <a:srgbClr val="4D4D4D"/>
                </a:solidFill>
                <a:cs typeface="Arial" charset="0"/>
              </a:rPr>
              <a:t>to create</a:t>
            </a:r>
            <a:br>
              <a:rPr lang="en-US" sz="1700" i="1">
                <a:solidFill>
                  <a:srgbClr val="4D4D4D"/>
                </a:solidFill>
                <a:cs typeface="Arial" charset="0"/>
              </a:rPr>
            </a:br>
            <a:r>
              <a:rPr lang="en-US" sz="1700" i="1">
                <a:solidFill>
                  <a:srgbClr val="4D4D4D"/>
                </a:solidFill>
                <a:cs typeface="Arial" charset="0"/>
              </a:rPr>
              <a:t>very complex</a:t>
            </a:r>
            <a:br>
              <a:rPr lang="en-US" sz="1700" i="1">
                <a:solidFill>
                  <a:srgbClr val="4D4D4D"/>
                </a:solidFill>
                <a:cs typeface="Arial" charset="0"/>
              </a:rPr>
            </a:br>
            <a:r>
              <a:rPr lang="en-US" sz="1700" i="1">
                <a:solidFill>
                  <a:srgbClr val="4D4D4D"/>
                </a:solidFill>
                <a:cs typeface="Arial" charset="0"/>
              </a:rPr>
              <a:t>layouts</a:t>
            </a:r>
          </a:p>
        </p:txBody>
      </p:sp>
      <p:sp>
        <p:nvSpPr>
          <p:cNvPr id="70658" name="AutoShape 2"/>
          <p:cNvSpPr>
            <a:spLocks noChangeArrowheads="1"/>
          </p:cNvSpPr>
          <p:nvPr/>
        </p:nvSpPr>
        <p:spPr bwMode="auto">
          <a:xfrm>
            <a:off x="2174875" y="5238750"/>
            <a:ext cx="4800600" cy="771525"/>
          </a:xfrm>
          <a:prstGeom prst="leftRightArrow">
            <a:avLst>
              <a:gd name="adj1" fmla="val 78704"/>
              <a:gd name="adj2" fmla="val 28086"/>
            </a:avLst>
          </a:prstGeom>
          <a:gradFill rotWithShape="1">
            <a:gsLst>
              <a:gs pos="0">
                <a:srgbClr val="006699"/>
              </a:gs>
              <a:gs pos="50000">
                <a:srgbClr val="247CA7"/>
              </a:gs>
              <a:gs pos="100000">
                <a:srgbClr val="006699"/>
              </a:gs>
            </a:gsLst>
            <a:lin ang="5400000" scaled="1"/>
          </a:gradFill>
          <a:ln w="9525">
            <a:noFill/>
            <a:miter lim="800000"/>
            <a:headEnd/>
            <a:tailEnd/>
          </a:ln>
          <a:effectLst>
            <a:outerShdw dist="63500" dir="3187806" algn="ctr" rotWithShape="0">
              <a:schemeClr val="bg2">
                <a:alpha val="50000"/>
              </a:schemeClr>
            </a:outerShdw>
          </a:effectLst>
        </p:spPr>
        <p:txBody>
          <a:bodyPr wrap="none" anchor="ctr"/>
          <a:lstStyle/>
          <a:p>
            <a:pPr>
              <a:tabLst>
                <a:tab pos="2117725" algn="ctr"/>
                <a:tab pos="4516438" algn="r"/>
              </a:tabLst>
            </a:pPr>
            <a:r>
              <a:rPr lang="en-US" sz="1700">
                <a:solidFill>
                  <a:schemeClr val="bg1"/>
                </a:solidFill>
              </a:rPr>
              <a:t>	</a:t>
            </a:r>
            <a:r>
              <a:rPr lang="en-US" sz="2000" b="1">
                <a:solidFill>
                  <a:schemeClr val="bg1"/>
                </a:solidFill>
              </a:rPr>
              <a:t>BIRT</a:t>
            </a:r>
            <a:r>
              <a:rPr lang="en-US" sz="1700" b="1">
                <a:solidFill>
                  <a:schemeClr val="bg1"/>
                </a:solidFill>
              </a:rPr>
              <a:t>	</a:t>
            </a:r>
            <a:endParaRPr lang="en-US" sz="1600" i="1">
              <a:solidFill>
                <a:schemeClr val="bg1"/>
              </a:solidFill>
            </a:endParaRPr>
          </a:p>
        </p:txBody>
      </p:sp>
      <p:sp>
        <p:nvSpPr>
          <p:cNvPr id="24581" name="Rectangle 3"/>
          <p:cNvSpPr>
            <a:spLocks noGrp="1" noChangeArrowheads="1"/>
          </p:cNvSpPr>
          <p:nvPr>
            <p:ph type="title"/>
          </p:nvPr>
        </p:nvSpPr>
        <p:spPr/>
        <p:txBody>
          <a:bodyPr/>
          <a:lstStyle/>
          <a:p>
            <a:r>
              <a:rPr lang="en-US" u="sng" dirty="0" smtClean="0"/>
              <a:t>B</a:t>
            </a:r>
            <a:r>
              <a:rPr lang="en-US" dirty="0" smtClean="0"/>
              <a:t>usiness </a:t>
            </a:r>
            <a:r>
              <a:rPr lang="en-US" u="sng" dirty="0" smtClean="0"/>
              <a:t>I</a:t>
            </a:r>
            <a:r>
              <a:rPr lang="en-US" dirty="0" smtClean="0"/>
              <a:t>ntelligence and </a:t>
            </a:r>
            <a:r>
              <a:rPr lang="en-US" u="sng" dirty="0" smtClean="0"/>
              <a:t>R</a:t>
            </a:r>
            <a:r>
              <a:rPr lang="en-US" dirty="0" smtClean="0"/>
              <a:t>eporting </a:t>
            </a:r>
            <a:r>
              <a:rPr lang="en-US" u="sng" dirty="0" smtClean="0"/>
              <a:t>T</a:t>
            </a:r>
            <a:r>
              <a:rPr lang="en-US" dirty="0" smtClean="0"/>
              <a:t>ools</a:t>
            </a:r>
          </a:p>
        </p:txBody>
      </p:sp>
      <p:sp>
        <p:nvSpPr>
          <p:cNvPr id="24582" name="Rectangle 11"/>
          <p:cNvSpPr>
            <a:spLocks noChangeArrowheads="1"/>
          </p:cNvSpPr>
          <p:nvPr/>
        </p:nvSpPr>
        <p:spPr bwMode="auto">
          <a:xfrm>
            <a:off x="0" y="1484313"/>
            <a:ext cx="9144000" cy="3043237"/>
          </a:xfrm>
          <a:prstGeom prst="rect">
            <a:avLst/>
          </a:prstGeom>
          <a:solidFill>
            <a:srgbClr val="DDDDDD">
              <a:alpha val="35001"/>
            </a:srgbClr>
          </a:solidFill>
          <a:ln w="9525" algn="ctr">
            <a:noFill/>
            <a:miter lim="800000"/>
            <a:headEnd/>
            <a:tailEnd/>
          </a:ln>
        </p:spPr>
        <p:txBody>
          <a:bodyPr wrap="none" anchor="ctr"/>
          <a:lstStyle/>
          <a:p>
            <a:pPr algn="ctr"/>
            <a:endParaRPr lang="en-US"/>
          </a:p>
        </p:txBody>
      </p:sp>
      <p:sp>
        <p:nvSpPr>
          <p:cNvPr id="24583" name="Text Box 7"/>
          <p:cNvSpPr txBox="1">
            <a:spLocks noChangeArrowheads="1"/>
          </p:cNvSpPr>
          <p:nvPr/>
        </p:nvSpPr>
        <p:spPr bwMode="auto">
          <a:xfrm>
            <a:off x="352425" y="2163763"/>
            <a:ext cx="5656263" cy="2152650"/>
          </a:xfrm>
          <a:prstGeom prst="rect">
            <a:avLst/>
          </a:prstGeom>
          <a:noFill/>
          <a:ln w="9525" algn="ctr">
            <a:noFill/>
            <a:miter lim="800000"/>
            <a:headEnd/>
            <a:tailEnd/>
          </a:ln>
          <a:effectLst>
            <a:prstShdw prst="shdw17" dist="17961" dir="2700000">
              <a:srgbClr val="737373"/>
            </a:prstShdw>
          </a:effectLst>
        </p:spPr>
        <p:txBody>
          <a:bodyPr lIns="90000" tIns="46800" rIns="90000" bIns="46800">
            <a:spAutoFit/>
          </a:bodyPr>
          <a:lstStyle/>
          <a:p>
            <a:pPr marL="171450" indent="-171450">
              <a:spcBef>
                <a:spcPct val="30000"/>
              </a:spcBef>
              <a:buClr>
                <a:schemeClr val="tx2"/>
              </a:buClr>
              <a:buFontTx/>
              <a:buChar char="•"/>
            </a:pPr>
            <a:r>
              <a:rPr lang="en-US" sz="1800">
                <a:cs typeface="Arial" charset="0"/>
              </a:rPr>
              <a:t>Makes all data-driven content development easy</a:t>
            </a:r>
          </a:p>
          <a:p>
            <a:pPr marL="171450" indent="-171450">
              <a:spcBef>
                <a:spcPct val="30000"/>
              </a:spcBef>
              <a:buClr>
                <a:schemeClr val="tx2"/>
              </a:buClr>
              <a:buFontTx/>
              <a:buChar char="•"/>
            </a:pPr>
            <a:r>
              <a:rPr lang="en-US" sz="1800">
                <a:cs typeface="Arial" charset="0"/>
              </a:rPr>
              <a:t>Modern, web-page design metaphor</a:t>
            </a:r>
          </a:p>
          <a:p>
            <a:pPr marL="171450" indent="-171450">
              <a:spcBef>
                <a:spcPct val="30000"/>
              </a:spcBef>
              <a:buClr>
                <a:schemeClr val="tx2"/>
              </a:buClr>
              <a:buFontTx/>
              <a:buChar char="•"/>
            </a:pPr>
            <a:r>
              <a:rPr lang="en-US" sz="1800">
                <a:cs typeface="Arial" charset="0"/>
              </a:rPr>
              <a:t>Open and standards-based</a:t>
            </a:r>
          </a:p>
          <a:p>
            <a:pPr marL="171450" indent="-171450">
              <a:spcBef>
                <a:spcPct val="30000"/>
              </a:spcBef>
              <a:buClr>
                <a:schemeClr val="tx2"/>
              </a:buClr>
              <a:buFontTx/>
              <a:buChar char="•"/>
            </a:pPr>
            <a:r>
              <a:rPr lang="en-US" sz="1800">
                <a:cs typeface="Arial" charset="0"/>
              </a:rPr>
              <a:t>Flexible with rich programmatic control</a:t>
            </a:r>
          </a:p>
          <a:p>
            <a:pPr marL="171450" indent="-171450">
              <a:spcBef>
                <a:spcPct val="30000"/>
              </a:spcBef>
              <a:buClr>
                <a:schemeClr val="tx2"/>
              </a:buClr>
              <a:buFontTx/>
              <a:buChar char="•"/>
            </a:pPr>
            <a:r>
              <a:rPr lang="en-US" sz="1800">
                <a:cs typeface="Arial" charset="0"/>
              </a:rPr>
              <a:t>Full support for libraries and reuse</a:t>
            </a:r>
          </a:p>
          <a:p>
            <a:pPr marL="171450" indent="-171450">
              <a:spcBef>
                <a:spcPct val="30000"/>
              </a:spcBef>
              <a:buClr>
                <a:schemeClr val="tx2"/>
              </a:buClr>
              <a:buFontTx/>
              <a:buChar char="•"/>
            </a:pPr>
            <a:r>
              <a:rPr lang="en-US" sz="1800">
                <a:cs typeface="Arial" charset="0"/>
              </a:rPr>
              <a:t>Foundation for a range of solutions</a:t>
            </a:r>
          </a:p>
        </p:txBody>
      </p:sp>
      <p:sp>
        <p:nvSpPr>
          <p:cNvPr id="24584" name="Text Box 4"/>
          <p:cNvSpPr txBox="1">
            <a:spLocks noChangeArrowheads="1"/>
          </p:cNvSpPr>
          <p:nvPr/>
        </p:nvSpPr>
        <p:spPr bwMode="auto">
          <a:xfrm>
            <a:off x="360363" y="1655763"/>
            <a:ext cx="8362950" cy="396875"/>
          </a:xfrm>
          <a:prstGeom prst="rect">
            <a:avLst/>
          </a:prstGeom>
          <a:noFill/>
          <a:ln w="9525" algn="ctr">
            <a:noFill/>
            <a:miter lim="800000"/>
            <a:headEnd/>
            <a:tailEnd/>
          </a:ln>
        </p:spPr>
        <p:txBody>
          <a:bodyPr lIns="90000" tIns="46800" rIns="90000" bIns="46800">
            <a:spAutoFit/>
          </a:bodyPr>
          <a:lstStyle/>
          <a:p>
            <a:pPr algn="ctr">
              <a:spcBef>
                <a:spcPct val="50000"/>
              </a:spcBef>
            </a:pPr>
            <a:r>
              <a:rPr lang="en-US" sz="2000" b="1" i="1">
                <a:solidFill>
                  <a:srgbClr val="333333"/>
                </a:solidFill>
                <a:ea typeface="Geneva" pitchFamily="82" charset="-128"/>
                <a:cs typeface="Arial" charset="0"/>
              </a:rPr>
              <a:t>A New Generation of Data Visualization Technology</a:t>
            </a:r>
          </a:p>
        </p:txBody>
      </p:sp>
      <p:pic>
        <p:nvPicPr>
          <p:cNvPr id="24585" name="Picture 9" descr="actuate 10 BIRT Report Designer Pro"/>
          <p:cNvPicPr>
            <a:picLocks noChangeAspect="1" noChangeArrowheads="1"/>
          </p:cNvPicPr>
          <p:nvPr/>
        </p:nvPicPr>
        <p:blipFill>
          <a:blip r:embed="rId2" cstate="print"/>
          <a:srcRect/>
          <a:stretch>
            <a:fillRect/>
          </a:stretch>
        </p:blipFill>
        <p:spPr bwMode="auto">
          <a:xfrm>
            <a:off x="5957888" y="2205038"/>
            <a:ext cx="2781300" cy="2005012"/>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BIRT Release History</a:t>
            </a:r>
          </a:p>
        </p:txBody>
      </p:sp>
      <p:graphicFrame>
        <p:nvGraphicFramePr>
          <p:cNvPr id="25665" name="Group 65"/>
          <p:cNvGraphicFramePr>
            <a:graphicFrameLocks noGrp="1"/>
          </p:cNvGraphicFramePr>
          <p:nvPr>
            <p:ph sz="half" idx="4294967295"/>
          </p:nvPr>
        </p:nvGraphicFramePr>
        <p:xfrm>
          <a:off x="0" y="1879600"/>
          <a:ext cx="9144000" cy="3413760"/>
        </p:xfrm>
        <a:graphic>
          <a:graphicData uri="http://schemas.openxmlformats.org/drawingml/2006/table">
            <a:tbl>
              <a:tblPr/>
              <a:tblGrid>
                <a:gridCol w="477838"/>
                <a:gridCol w="1731962"/>
                <a:gridCol w="787400"/>
                <a:gridCol w="6146800"/>
              </a:tblGrid>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dirty="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September 2004</a:t>
                      </a:r>
                    </a:p>
                  </a:txBody>
                  <a:tcPr marT="91440" marB="91440"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dirty="0" smtClean="0">
                        <a:ln>
                          <a:noFill/>
                        </a:ln>
                        <a:solidFill>
                          <a:srgbClr val="333333"/>
                        </a:solidFill>
                        <a:effectLst/>
                        <a:latin typeface="Arial" charset="0"/>
                      </a:endParaRPr>
                    </a:p>
                  </a:txBody>
                  <a:tcPr marT="91440" marB="91440"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BIRT Project proposal accepted, and project launched</a:t>
                      </a:r>
                    </a:p>
                  </a:txBody>
                  <a:tcPr marT="91440" marB="91440" horzOverflow="overflow">
                    <a:lnL>
                      <a:noFill/>
                    </a:lnL>
                    <a:lnR cap="flat">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sm" len="sm"/>
                      <a:tailEnd type="none" w="sm" len="sm"/>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June 2005</a:t>
                      </a:r>
                    </a:p>
                  </a:txBody>
                  <a:tcPr marT="91440" marB="91440"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1.0</a:t>
                      </a:r>
                    </a:p>
                  </a:txBody>
                  <a:tcPr marT="91440" marB="91440" horzOverflow="overflow">
                    <a:lnL>
                      <a:noFill/>
                    </a:lnL>
                    <a:lnR>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Eclipse Report Designer, Report Engine, Chart Engine</a:t>
                      </a:r>
                    </a:p>
                  </a:txBody>
                  <a:tcPr marT="91440" marB="91440" horzOverflow="overflow">
                    <a:lnL>
                      <a:noFill/>
                    </a:lnL>
                    <a:lnR cap="flat">
                      <a:noFill/>
                    </a:lnR>
                    <a:lnT w="12700" cap="flat" cmpd="sng" algn="ctr">
                      <a:solidFill>
                        <a:srgbClr val="969696"/>
                      </a:solidFill>
                      <a:prstDash val="solid"/>
                      <a:round/>
                      <a:headEnd type="none" w="sm" len="sm"/>
                      <a:tailEnd type="none" w="sm" len="sm"/>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December 2005</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2.0</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Support for a wide variety of common layouts</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June 2006</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2.1</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Advanced parameters, ability to join data sets, …</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June 2007</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2.2</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Dynamic crosstab support, web services data source, …</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June 2008</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2.3</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JavaScript Debugger, BiDi Support, Charts in Crosstabs, …</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dirty="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June 2009</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smtClean="0">
                          <a:ln>
                            <a:noFill/>
                          </a:ln>
                          <a:solidFill>
                            <a:srgbClr val="333333"/>
                          </a:solidFill>
                          <a:effectLst/>
                          <a:latin typeface="Arial" charset="0"/>
                        </a:rPr>
                        <a:t>2.5</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Page aggregates, Multiple drill-downs in Charts, …</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E0E7EC"/>
                    </a:solidFill>
                  </a:tcPr>
                </a:tc>
              </a:tr>
              <a:tr h="377032">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endParaRPr kumimoji="0" lang="en-US" sz="1600" b="0" i="0" u="none" strike="noStrike" cap="none" normalizeH="0" baseline="0" dirty="0" smtClean="0">
                        <a:ln>
                          <a:noFill/>
                        </a:ln>
                        <a:solidFill>
                          <a:srgbClr val="333333"/>
                        </a:solidFill>
                        <a:effectLst/>
                        <a:latin typeface="Arial" charset="0"/>
                      </a:endParaRPr>
                    </a:p>
                  </a:txBody>
                  <a:tcPr marT="91440" marB="91440" horzOverflow="overflow">
                    <a:lnL cap="flat">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June 2010</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ctr"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2.6</a:t>
                      </a:r>
                    </a:p>
                  </a:txBody>
                  <a:tcPr marT="91440" marB="91440" horzOverflow="overflow">
                    <a:lnL>
                      <a:noFill/>
                    </a:lnL>
                    <a:lnR>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c>
                  <a:txBody>
                    <a:bodyPr/>
                    <a:lstStyle/>
                    <a:p>
                      <a:pPr marL="233363" marR="0" lvl="0" indent="-233363" algn="l" defTabSz="914400" rtl="0" eaLnBrk="1" fontAlgn="base" latinLnBrk="0" hangingPunct="1">
                        <a:lnSpc>
                          <a:spcPct val="100000"/>
                        </a:lnSpc>
                        <a:spcBef>
                          <a:spcPct val="20000"/>
                        </a:spcBef>
                        <a:spcAft>
                          <a:spcPct val="0"/>
                        </a:spcAft>
                        <a:buClr>
                          <a:schemeClr val="tx2"/>
                        </a:buClr>
                        <a:buSzPct val="105000"/>
                        <a:buFontTx/>
                        <a:buNone/>
                        <a:tabLst/>
                      </a:pPr>
                      <a:r>
                        <a:rPr kumimoji="0" lang="en-US" sz="1600" b="0" i="0" u="none" strike="noStrike" cap="none" normalizeH="0" baseline="0" dirty="0" smtClean="0">
                          <a:ln>
                            <a:noFill/>
                          </a:ln>
                          <a:solidFill>
                            <a:srgbClr val="333333"/>
                          </a:solidFill>
                          <a:effectLst/>
                          <a:latin typeface="Arial" charset="0"/>
                        </a:rPr>
                        <a:t>New charts, more chart control, developer productivity, …</a:t>
                      </a:r>
                    </a:p>
                  </a:txBody>
                  <a:tcPr marT="91440" marB="91440" horzOverflow="overflow">
                    <a:lnL>
                      <a:noFill/>
                    </a:lnL>
                    <a:lnR cap="flat">
                      <a:noFill/>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sm" len="sm"/>
                      <a:tailEnd type="none" w="sm" len="sm"/>
                    </a:lnB>
                    <a:lnTlToBr>
                      <a:noFill/>
                    </a:lnTlToBr>
                    <a:lnBlToTr>
                      <a:noFill/>
                    </a:lnBlToTr>
                    <a:solidFill>
                      <a:srgbClr val="E0E7EC"/>
                    </a:solidFill>
                  </a:tcPr>
                </a:tc>
              </a:tr>
            </a:tbl>
          </a:graphicData>
        </a:graphic>
      </p:graphicFrame>
      <p:sp>
        <p:nvSpPr>
          <p:cNvPr id="25647" name="Rectangle 47"/>
          <p:cNvSpPr>
            <a:spLocks noGrp="1" noChangeArrowheads="1"/>
          </p:cNvSpPr>
          <p:nvPr>
            <p:ph type="body" sz="half" idx="4294967295"/>
          </p:nvPr>
        </p:nvSpPr>
        <p:spPr>
          <a:xfrm>
            <a:off x="693738" y="5432425"/>
            <a:ext cx="8450262" cy="1101725"/>
          </a:xfrm>
        </p:spPr>
        <p:txBody>
          <a:bodyPr/>
          <a:lstStyle/>
          <a:p>
            <a:pPr>
              <a:lnSpc>
                <a:spcPct val="90000"/>
              </a:lnSpc>
            </a:pPr>
            <a:r>
              <a:rPr lang="en-US" sz="2000" dirty="0" smtClean="0"/>
              <a:t>Ground-up initiative: Innovative approach to layout and design</a:t>
            </a:r>
          </a:p>
          <a:p>
            <a:pPr>
              <a:lnSpc>
                <a:spcPct val="90000"/>
              </a:lnSpc>
            </a:pPr>
            <a:r>
              <a:rPr lang="en-US" sz="2000" dirty="0" smtClean="0"/>
              <a:t>Enterprise-class, designed to handle real-world problems</a:t>
            </a:r>
          </a:p>
          <a:p>
            <a:pPr>
              <a:lnSpc>
                <a:spcPct val="90000"/>
              </a:lnSpc>
            </a:pPr>
            <a:r>
              <a:rPr lang="en-US" sz="2000" dirty="0" smtClean="0"/>
              <a:t>Developed in the open with community feedback at all stages</a:t>
            </a:r>
          </a:p>
        </p:txBody>
      </p:sp>
      <p:sp>
        <p:nvSpPr>
          <p:cNvPr id="25648" name="Rectangle 48"/>
          <p:cNvSpPr>
            <a:spLocks noChangeArrowheads="1"/>
          </p:cNvSpPr>
          <p:nvPr/>
        </p:nvSpPr>
        <p:spPr bwMode="auto">
          <a:xfrm>
            <a:off x="914400" y="1374775"/>
            <a:ext cx="7059613" cy="412750"/>
          </a:xfrm>
          <a:prstGeom prst="rect">
            <a:avLst/>
          </a:prstGeom>
          <a:noFill/>
          <a:ln w="9525">
            <a:noFill/>
            <a:miter lim="800000"/>
            <a:headEnd/>
            <a:tailEnd/>
          </a:ln>
        </p:spPr>
        <p:txBody>
          <a:bodyPr>
            <a:spAutoFit/>
          </a:bodyPr>
          <a:lstStyle/>
          <a:p>
            <a:pPr algn="ctr">
              <a:spcBef>
                <a:spcPct val="20000"/>
              </a:spcBef>
              <a:buClr>
                <a:schemeClr val="tx2"/>
              </a:buClr>
              <a:buSzPct val="105000"/>
            </a:pPr>
            <a:r>
              <a:rPr lang="en-US" sz="2100" b="1" i="1" dirty="0" smtClean="0">
                <a:solidFill>
                  <a:schemeClr val="tx2"/>
                </a:solidFill>
              </a:rPr>
              <a:t>Seven Major </a:t>
            </a:r>
            <a:r>
              <a:rPr lang="en-US" sz="2100" b="1" i="1" dirty="0">
                <a:solidFill>
                  <a:schemeClr val="tx2"/>
                </a:solidFill>
              </a:rPr>
              <a:t>Releases since Project Launch</a:t>
            </a:r>
            <a:endParaRPr lang="en-US" sz="2100" dirty="0">
              <a:solidFill>
                <a:srgbClr val="333333"/>
              </a:solidFill>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EclipseCon Template 3 (2)">
  <a:themeElements>
    <a:clrScheme name="ActuatePPTemplate_ConfidentialMarkMarch03 14">
      <a:dk1>
        <a:srgbClr val="333333"/>
      </a:dk1>
      <a:lt1>
        <a:srgbClr val="FFFFFF"/>
      </a:lt1>
      <a:dk2>
        <a:srgbClr val="005986"/>
      </a:dk2>
      <a:lt2>
        <a:srgbClr val="82A0B6"/>
      </a:lt2>
      <a:accent1>
        <a:srgbClr val="B99617"/>
      </a:accent1>
      <a:accent2>
        <a:srgbClr val="44953B"/>
      </a:accent2>
      <a:accent3>
        <a:srgbClr val="FFFFFF"/>
      </a:accent3>
      <a:accent4>
        <a:srgbClr val="2A2A2A"/>
      </a:accent4>
      <a:accent5>
        <a:srgbClr val="D9C9AB"/>
      </a:accent5>
      <a:accent6>
        <a:srgbClr val="3D8735"/>
      </a:accent6>
      <a:hlink>
        <a:srgbClr val="198897"/>
      </a:hlink>
      <a:folHlink>
        <a:srgbClr val="B45B2A"/>
      </a:folHlink>
    </a:clrScheme>
    <a:fontScheme name="ActuatePPTemplate_ConfidentialMarkMarch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ActuatePPTemplate_ConfidentialMarkMarch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ctuatePPTemplate_ConfidentialMarkMarch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ctuatePPTemplate_ConfidentialMarkMarch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ctuatePPTemplate_ConfidentialMarkMarch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ctuatePPTemplate_ConfidentialMarkMarch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ctuatePPTemplate_ConfidentialMarkMarch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ctuatePPTemplate_ConfidentialMarkMarch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ctuatePPTemplate_ConfidentialMarkMarch03 8">
        <a:dk1>
          <a:srgbClr val="333333"/>
        </a:dk1>
        <a:lt1>
          <a:srgbClr val="FFFFFF"/>
        </a:lt1>
        <a:dk2>
          <a:srgbClr val="003366"/>
        </a:dk2>
        <a:lt2>
          <a:srgbClr val="969696"/>
        </a:lt2>
        <a:accent1>
          <a:srgbClr val="CCCC99"/>
        </a:accent1>
        <a:accent2>
          <a:srgbClr val="FF9900"/>
        </a:accent2>
        <a:accent3>
          <a:srgbClr val="FFFFFF"/>
        </a:accent3>
        <a:accent4>
          <a:srgbClr val="2A2A2A"/>
        </a:accent4>
        <a:accent5>
          <a:srgbClr val="E2E2CA"/>
        </a:accent5>
        <a:accent6>
          <a:srgbClr val="E78A00"/>
        </a:accent6>
        <a:hlink>
          <a:srgbClr val="006699"/>
        </a:hlink>
        <a:folHlink>
          <a:srgbClr val="999966"/>
        </a:folHlink>
      </a:clrScheme>
      <a:clrMap bg1="lt1" tx1="dk1" bg2="lt2" tx2="dk2" accent1="accent1" accent2="accent2" accent3="accent3" accent4="accent4" accent5="accent5" accent6="accent6" hlink="hlink" folHlink="folHlink"/>
    </a:extraClrScheme>
    <a:extraClrScheme>
      <a:clrScheme name="ActuatePPTemplate_ConfidentialMarkMarch03 9">
        <a:dk1>
          <a:srgbClr val="333333"/>
        </a:dk1>
        <a:lt1>
          <a:srgbClr val="FFFFFF"/>
        </a:lt1>
        <a:dk2>
          <a:srgbClr val="003366"/>
        </a:dk2>
        <a:lt2>
          <a:srgbClr val="808080"/>
        </a:lt2>
        <a:accent1>
          <a:srgbClr val="CCCC99"/>
        </a:accent1>
        <a:accent2>
          <a:srgbClr val="FF9900"/>
        </a:accent2>
        <a:accent3>
          <a:srgbClr val="FFFFFF"/>
        </a:accent3>
        <a:accent4>
          <a:srgbClr val="2A2A2A"/>
        </a:accent4>
        <a:accent5>
          <a:srgbClr val="E2E2CA"/>
        </a:accent5>
        <a:accent6>
          <a:srgbClr val="E78A00"/>
        </a:accent6>
        <a:hlink>
          <a:srgbClr val="006699"/>
        </a:hlink>
        <a:folHlink>
          <a:srgbClr val="999966"/>
        </a:folHlink>
      </a:clrScheme>
      <a:clrMap bg1="lt1" tx1="dk1" bg2="lt2" tx2="dk2" accent1="accent1" accent2="accent2" accent3="accent3" accent4="accent4" accent5="accent5" accent6="accent6" hlink="hlink" folHlink="folHlink"/>
    </a:extraClrScheme>
    <a:extraClrScheme>
      <a:clrScheme name="ActuatePPTemplate_ConfidentialMarkMarch03 10">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00A8CA"/>
        </a:hlink>
        <a:folHlink>
          <a:srgbClr val="EE7429"/>
        </a:folHlink>
      </a:clrScheme>
      <a:clrMap bg1="lt1" tx1="dk1" bg2="lt2" tx2="dk2" accent1="accent1" accent2="accent2" accent3="accent3" accent4="accent4" accent5="accent5" accent6="accent6" hlink="hlink" folHlink="folHlink"/>
    </a:extraClrScheme>
    <a:extraClrScheme>
      <a:clrScheme name="ActuatePPTemplate_ConfidentialMarkMarch03 11">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00A8CA"/>
        </a:hlink>
        <a:folHlink>
          <a:srgbClr val="D37843"/>
        </a:folHlink>
      </a:clrScheme>
      <a:clrMap bg1="lt1" tx1="dk1" bg2="lt2" tx2="dk2" accent1="accent1" accent2="accent2" accent3="accent3" accent4="accent4" accent5="accent5" accent6="accent6" hlink="hlink" folHlink="folHlink"/>
    </a:extraClrScheme>
    <a:extraClrScheme>
      <a:clrScheme name="ActuatePPTemplate_ConfidentialMarkMarch03 12">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1C9DAE"/>
        </a:hlink>
        <a:folHlink>
          <a:srgbClr val="D37843"/>
        </a:folHlink>
      </a:clrScheme>
      <a:clrMap bg1="lt1" tx1="dk1" bg2="lt2" tx2="dk2" accent1="accent1" accent2="accent2" accent3="accent3" accent4="accent4" accent5="accent5" accent6="accent6" hlink="hlink" folHlink="folHlink"/>
    </a:extraClrScheme>
    <a:extraClrScheme>
      <a:clrScheme name="ActuatePPTemplate_ConfidentialMarkMarch03 13">
        <a:dk1>
          <a:srgbClr val="333333"/>
        </a:dk1>
        <a:lt1>
          <a:srgbClr val="FFFFFF"/>
        </a:lt1>
        <a:dk2>
          <a:srgbClr val="006699"/>
        </a:dk2>
        <a:lt2>
          <a:srgbClr val="82A0B6"/>
        </a:lt2>
        <a:accent1>
          <a:srgbClr val="B99617"/>
        </a:accent1>
        <a:accent2>
          <a:srgbClr val="44953B"/>
        </a:accent2>
        <a:accent3>
          <a:srgbClr val="FFFFFF"/>
        </a:accent3>
        <a:accent4>
          <a:srgbClr val="2A2A2A"/>
        </a:accent4>
        <a:accent5>
          <a:srgbClr val="D9C9AB"/>
        </a:accent5>
        <a:accent6>
          <a:srgbClr val="3D8735"/>
        </a:accent6>
        <a:hlink>
          <a:srgbClr val="198897"/>
        </a:hlink>
        <a:folHlink>
          <a:srgbClr val="D37843"/>
        </a:folHlink>
      </a:clrScheme>
      <a:clrMap bg1="lt1" tx1="dk1" bg2="lt2" tx2="dk2" accent1="accent1" accent2="accent2" accent3="accent3" accent4="accent4" accent5="accent5" accent6="accent6" hlink="hlink" folHlink="folHlink"/>
    </a:extraClrScheme>
    <a:extraClrScheme>
      <a:clrScheme name="ActuatePPTemplate_ConfidentialMarkMarch03 14">
        <a:dk1>
          <a:srgbClr val="333333"/>
        </a:dk1>
        <a:lt1>
          <a:srgbClr val="FFFFFF"/>
        </a:lt1>
        <a:dk2>
          <a:srgbClr val="005986"/>
        </a:dk2>
        <a:lt2>
          <a:srgbClr val="82A0B6"/>
        </a:lt2>
        <a:accent1>
          <a:srgbClr val="B99617"/>
        </a:accent1>
        <a:accent2>
          <a:srgbClr val="44953B"/>
        </a:accent2>
        <a:accent3>
          <a:srgbClr val="FFFFFF"/>
        </a:accent3>
        <a:accent4>
          <a:srgbClr val="2A2A2A"/>
        </a:accent4>
        <a:accent5>
          <a:srgbClr val="D9C9AB"/>
        </a:accent5>
        <a:accent6>
          <a:srgbClr val="3D8735"/>
        </a:accent6>
        <a:hlink>
          <a:srgbClr val="198897"/>
        </a:hlink>
        <a:folHlink>
          <a:srgbClr val="B45B2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EclipseCon Template 3 (2)</Template>
  <TotalTime>4998</TotalTime>
  <Words>1406</Words>
  <Application>Microsoft Office PowerPoint</Application>
  <PresentationFormat>On-screen Show (4:3)</PresentationFormat>
  <Paragraphs>353</Paragraphs>
  <Slides>32</Slides>
  <Notes>17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EclipseCon Template 3 (2)</vt:lpstr>
      <vt:lpstr>Slide 1</vt:lpstr>
      <vt:lpstr>Who is BIRT? Solving Your Data  Visualization Needs with  Open Source</vt:lpstr>
      <vt:lpstr>Today’s Agenda and Goals</vt:lpstr>
      <vt:lpstr>Business Intelligence and Reporting</vt:lpstr>
      <vt:lpstr>Traditional Approaches to the Problem</vt:lpstr>
      <vt:lpstr>Open Source Creates New Choices</vt:lpstr>
      <vt:lpstr>Actuate Launches the BIRT Project</vt:lpstr>
      <vt:lpstr>Business Intelligence and Reporting Tools</vt:lpstr>
      <vt:lpstr>BIRT Release History</vt:lpstr>
      <vt:lpstr>Getting to Know BIRT</vt:lpstr>
      <vt:lpstr>BIRT Example Key Capabilities</vt:lpstr>
      <vt:lpstr>BIRT Design Gallery</vt:lpstr>
      <vt:lpstr>BIRT Design Gallery </vt:lpstr>
      <vt:lpstr>BIRT Design Gallery </vt:lpstr>
      <vt:lpstr>BIRT Design Gallery</vt:lpstr>
      <vt:lpstr>BIRT Chart Gallery</vt:lpstr>
      <vt:lpstr>BIRT Chart Gallery</vt:lpstr>
      <vt:lpstr>BIRT Chart Gallery</vt:lpstr>
      <vt:lpstr>High-Level BIRT Architecture</vt:lpstr>
      <vt:lpstr>APIs and Extension Points</vt:lpstr>
      <vt:lpstr>High Level BIRT Architecture: APIs</vt:lpstr>
      <vt:lpstr>BIRT Momentum Huge BIRT Community</vt:lpstr>
      <vt:lpstr>BIRT Momentum Sample BIRT Adopters</vt:lpstr>
      <vt:lpstr>BIRT Momentum Publications</vt:lpstr>
      <vt:lpstr>BIRT Project Users</vt:lpstr>
      <vt:lpstr>How is BIRT Being Used? BIRT Report Designer on Desktops</vt:lpstr>
      <vt:lpstr>How is BIRT Being Used? Integrated Data Visualization</vt:lpstr>
      <vt:lpstr>How is BIRT Being Used? Business Intelligence</vt:lpstr>
      <vt:lpstr>Actuate BIRT Technology Family Complementing and Extending Eclipse BIRT</vt:lpstr>
      <vt:lpstr>Resources BIRT Exchange Community Site</vt:lpstr>
      <vt:lpstr>Summary</vt:lpstr>
      <vt:lpstr>Who is BIRT? Solving Your Data  Visualization Needs with  Open Source</vt:lpstr>
    </vt:vector>
  </TitlesOfParts>
  <Company>Actuate Corp.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is BIRT? Solving Your Data  Visualization Needs with  Open Source Reporting</dc:title>
  <dc:creator>Paul Clenahan</dc:creator>
  <cp:lastModifiedBy>rmurphy</cp:lastModifiedBy>
  <cp:revision>43</cp:revision>
  <dcterms:created xsi:type="dcterms:W3CDTF">2009-03-23T18:19:58Z</dcterms:created>
  <dcterms:modified xsi:type="dcterms:W3CDTF">2011-03-11T20:37:28Z</dcterms:modified>
</cp:coreProperties>
</file>